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sldIdLst>
    <p:sldId id="299" r:id="rId2"/>
    <p:sldId id="300" r:id="rId3"/>
    <p:sldId id="262" r:id="rId4"/>
    <p:sldId id="298" r:id="rId5"/>
    <p:sldId id="279" r:id="rId6"/>
    <p:sldId id="283" r:id="rId7"/>
    <p:sldId id="293" r:id="rId8"/>
    <p:sldId id="282" r:id="rId9"/>
    <p:sldId id="288" r:id="rId10"/>
    <p:sldId id="297" r:id="rId11"/>
    <p:sldId id="295" r:id="rId12"/>
    <p:sldId id="294" r:id="rId13"/>
    <p:sldId id="27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F414456-DEEF-4972-B698-60218FD09197}" type="datetimeFigureOut">
              <a:rPr lang="en-US" smtClean="0"/>
              <a:pPr rtl="1"/>
              <a:t>10/5/2017</a:t>
            </a:fld>
            <a:endParaRPr lang="ar-S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5930BC76-76F8-4FB8-83AB-63CD4BC2D091}" type="slidenum">
              <a:rPr lang="en-US" smtClean="0"/>
              <a:pPr/>
              <a:t>‹#›</a:t>
            </a:fld>
            <a:endParaRPr lang="ar-SA"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smtClean="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a:p>
        </p:txBody>
      </p:sp>
      <p:sp>
        <p:nvSpPr>
          <p:cNvPr id="33796" name="Slide Number Placeholder 3"/>
          <p:cNvSpPr>
            <a:spLocks noGrp="1"/>
          </p:cNvSpPr>
          <p:nvPr>
            <p:ph type="sldNum" sz="quarter" idx="5"/>
          </p:nvPr>
        </p:nvSpPr>
        <p:spPr bwMode="auto">
          <a:noFill/>
          <a:ln>
            <a:miter lim="800000"/>
            <a:headEnd/>
            <a:tailEnd/>
          </a:ln>
        </p:spPr>
        <p:txBody>
          <a:bodyPr/>
          <a:lstStyle/>
          <a:p>
            <a:pPr rtl="1"/>
            <a:fld id="{6B50E068-5435-4A7C-97E9-DFFC9F13A327}"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16600260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defRPr/>
            </a:pPr>
            <a:r>
              <a:rPr lang="ar-SA" b="1" dirty="0">
                <a:latin typeface="Arial"/>
                <a:cs typeface="Arial"/>
              </a:rPr>
              <a:t>* ضع ورق لوح ورقي حول الغرفة مع وجود موقف واحد يركز على  الناجين/الناجيات على كل لوحة. سيقوم المشاركون بالدوران حول الغرفة وكتابة إجاباتهم عن سؤالين على كل لوحة رسم بياني:</a:t>
            </a:r>
          </a:p>
          <a:p>
            <a:pPr marL="228600" indent="-228600" algn="r" rtl="1">
              <a:buFontTx/>
              <a:buAutoNum type="arabicPeriod"/>
              <a:defRPr/>
            </a:pPr>
            <a:r>
              <a:rPr lang="ar-SA" b="1" dirty="0">
                <a:latin typeface="Arial"/>
                <a:cs typeface="Arial"/>
              </a:rPr>
              <a:t>ماذا يعني هذا الموقف بالنسبة لي؟</a:t>
            </a:r>
          </a:p>
          <a:p>
            <a:pPr marL="228600" indent="-228600" algn="r" rtl="1">
              <a:buFontTx/>
              <a:buAutoNum type="arabicPeriod"/>
              <a:defRPr/>
            </a:pPr>
            <a:r>
              <a:rPr lang="ar-SA" b="1" dirty="0">
                <a:latin typeface="Arial"/>
                <a:cs typeface="Arial"/>
              </a:rPr>
              <a:t>كيف يمكنني عكس هذا الموقف في عملي؟*</a:t>
            </a:r>
          </a:p>
          <a:p>
            <a:pPr marL="228600" indent="-228600" rtl="1">
              <a:defRPr/>
            </a:pPr>
            <a:endParaRPr lang="ar-SA" dirty="0"/>
          </a:p>
          <a:p>
            <a:pPr marL="228600" indent="-228600" algn="r" rtl="1">
              <a:defRPr/>
            </a:pPr>
            <a:r>
              <a:rPr lang="ar-SA" smtClean="0">
                <a:latin typeface="Arial"/>
                <a:cs typeface="Arial"/>
              </a:rPr>
              <a:t>مثال: بالنسبة لي، يعني رقم 1 أنه حتى في الثقافات التي يُمارس فيها العنف ضد النساء على نطاق واسع، فإن للنساء الحق في العيش دون عنف. لتطبيق رقم 6 في عملي يعني أنني لا يمكن أن أخبر الناجية بأنه ينبغي عليها الذهاب إلى ملجأ للعنف المنزلي أو إبلاغ الشرطة.</a:t>
            </a:r>
          </a:p>
          <a:p>
            <a:pPr marL="228600" indent="-228600" algn="r" rtl="1">
              <a:defRPr/>
            </a:pPr>
            <a:r>
              <a:rPr lang="ar-SA" smtClean="0">
                <a:latin typeface="Arial"/>
                <a:cs typeface="Arial"/>
              </a:rPr>
              <a:t>ملخص واستخلاص المعلومات. أسئلة للمناقشة: </a:t>
            </a:r>
          </a:p>
          <a:p>
            <a:pPr marL="228600" indent="-228600" algn="r" rtl="1">
              <a:buFontTx/>
              <a:buChar char="-"/>
              <a:defRPr/>
            </a:pPr>
            <a:r>
              <a:rPr lang="ar-SA" smtClean="0">
                <a:latin typeface="Arial"/>
                <a:cs typeface="Arial"/>
              </a:rPr>
              <a:t>كيف يرى المشاركون المختلفون المواقف بشكل مختلف؟ </a:t>
            </a:r>
          </a:p>
          <a:p>
            <a:pPr marL="228600" indent="-228600" algn="r" rtl="1">
              <a:buFontTx/>
              <a:buChar char="-"/>
              <a:defRPr/>
            </a:pPr>
            <a:r>
              <a:rPr lang="ar-SA" smtClean="0">
                <a:latin typeface="Arial"/>
                <a:cs typeface="Arial"/>
              </a:rPr>
              <a:t>هل يبدو أن بعضهم صعب التطبيق؟</a:t>
            </a:r>
          </a:p>
          <a:p>
            <a:pPr marL="228600" indent="-228600" rtl="1">
              <a:buFontTx/>
              <a:buChar char="-"/>
              <a:defRPr/>
            </a:pPr>
            <a:endParaRPr lang="ar-SA" baseline="0" dirty="0"/>
          </a:p>
          <a:p>
            <a:pPr marL="0" indent="0" algn="r" rtl="1">
              <a:buFontTx/>
              <a:buNone/>
              <a:defRPr/>
            </a:pPr>
            <a:r>
              <a:rPr lang="ar-SA" smtClean="0">
                <a:latin typeface="Arial"/>
                <a:cs typeface="Arial"/>
              </a:rPr>
              <a:t>قد يكون من الصعب الاستمرار في التركيز على  الناجين/الناجيات - في بعض الأحيان لأننا نريد "المساعدة"، وأحياناً  لأننا قد نشعر أننا خبراء، وأحياناً أخرى لأنه من الصعب عدم التفكير في ما كنا سنقوم به أنفسنا في هذه الحالة. إن تعزيز هذه المواقف التي تركز على  الناجين/الناجيات داخل أنفسنا هو أساس الاستجابة الرحيمة للناجين/الناجيات. </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10</a:t>
            </a:fld>
            <a:endParaRPr lang="ar-SA" dirty="0"/>
          </a:p>
        </p:txBody>
      </p:sp>
    </p:spTree>
    <p:extLst>
      <p:ext uri="{BB962C8B-B14F-4D97-AF65-F5344CB8AC3E}">
        <p14:creationId xmlns:p14="http://schemas.microsoft.com/office/powerpoint/2010/main" val="1153290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بينما نحن بصدد إکمال ھذه التمارین والأنشطة، إذا كنت تدرك أنك لا تتفق مع جميع ھذه المواقف أو تشاركھا، فماذا یجب أن تفعل؟ هذا هو المكان الذي يتحقق فيه الوعي الشخصي الخاص بك واستخدام الإشراف. الإشراف هو استخلاص المعلومات المنظم والمهيكل والدعم من المشرف الخاص بك بشأن إدارة الحالة التي تعملون عليها. يمكنك، بل وينبغي عليك أن تكون قادراً على مشاركة مشاعرك مع المشرف الخاص بك حتى تتمكن من مناقشة كيفية ضمان أنها لا تؤثر سلباً على عملك. بالإضافة إلى ذلك، فإن الحقيقة البسيطة بأنك على دراية ببعض الأفكار والتصورات المختلفة الخاصة بك يمكن أن يساعدك على إيلاء اهتمام وثيق بكيفية تقديم الخدمات، لضمان أنها تركز على الناجية بأنسب طريقة على الإطلاق.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11</a:t>
            </a:fld>
            <a:endParaRPr lang="ar-SA" dirty="0"/>
          </a:p>
        </p:txBody>
      </p:sp>
    </p:spTree>
    <p:extLst>
      <p:ext uri="{BB962C8B-B14F-4D97-AF65-F5344CB8AC3E}">
        <p14:creationId xmlns:p14="http://schemas.microsoft.com/office/powerpoint/2010/main" val="2721500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وخلاصة القول، من المهم تذكر أن ما نحتفظ به وننقله إلى الناجي/الناجية يمكن أن يؤثر على كيفية العمل مع الشخص ومساعدته/مساعدتها على الشفاء.</a:t>
            </a:r>
            <a:r>
              <a:rPr lang="ar-SA" sz="1200" dirty="0">
                <a:latin typeface="Arial"/>
                <a:cs typeface="Arial"/>
              </a:rPr>
              <a:t> كمجموعة، من المهم أن نعترف بأهمية مواقفنا ونهجنا للخدمات كعاملين اجتماعيين . تذكروا أننا جميعاً نتاج البيئات التي عشنا وعملنا بها، ومواقفنا ومعتقداتنا متأصلة بعمق في حياتنا - قد يستغرق الأمر وقتاً للاعتراف بها ومواجهتها وتغييرها. ويجب علينا جميعاً أن نواصل القيام بهذا التحليل الداخلي الهام من أجل مواصلة تحسين عملنا مع  الناجين/الناجيات. </a:t>
            </a:r>
            <a:endParaRPr lang="ar-SA" sz="1200"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12</a:t>
            </a:fld>
            <a:endParaRPr lang="ar-SA" dirty="0"/>
          </a:p>
        </p:txBody>
      </p:sp>
    </p:spTree>
    <p:extLst>
      <p:ext uri="{BB962C8B-B14F-4D97-AF65-F5344CB8AC3E}">
        <p14:creationId xmlns:p14="http://schemas.microsoft.com/office/powerpoint/2010/main" val="22532184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*أسئلة تحفيزية، حسب الحاجة: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ترغب في مواصلة التفكير بشأنه لاحقاً؟</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13</a:t>
            </a:fld>
            <a:endParaRPr lang="ar-SA" dirty="0"/>
          </a:p>
        </p:txBody>
      </p:sp>
    </p:spTree>
    <p:extLst>
      <p:ext uri="{BB962C8B-B14F-4D97-AF65-F5344CB8AC3E}">
        <p14:creationId xmlns:p14="http://schemas.microsoft.com/office/powerpoint/2010/main" val="357727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6: العنف المبني على النوع الاجتماعي : </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التعرف على مواقفك وتصوراتك المتعلقة بالعنف المبني على النوع الاجتماعي  والبدء في تقييمها</a:t>
            </a:r>
          </a:p>
          <a:p>
            <a:pPr marL="171450" lvl="0" indent="-171450" algn="r" rtl="1">
              <a:buFont typeface="Arial" charset="0"/>
              <a:buChar char="•"/>
            </a:pPr>
            <a:r>
              <a:rPr lang="ar-SA" sz="1200" kern="1200" dirty="0">
                <a:solidFill>
                  <a:schemeClr val="tx1"/>
                </a:solidFill>
                <a:effectLst/>
                <a:latin typeface="Arial"/>
                <a:cs typeface="Arial"/>
              </a:rPr>
              <a:t>استخدام المواقف التي تركز على  الناجين/الناجيات في الممارسة اليومية مع  الناجين/الناجيات من العنف المبني على النوع الاجتماعي </a:t>
            </a:r>
          </a:p>
          <a:p>
            <a:pPr marL="171450" lvl="0" indent="-171450" algn="r" rtl="1">
              <a:buFont typeface="Arial" charset="0"/>
              <a:buChar char="•"/>
            </a:pPr>
            <a:r>
              <a:rPr lang="ar-SA" sz="1200" kern="1200" dirty="0">
                <a:solidFill>
                  <a:schemeClr val="tx1"/>
                </a:solidFill>
                <a:effectLst/>
                <a:latin typeface="Arial"/>
                <a:cs typeface="Arial"/>
              </a:rPr>
              <a:t>إقرار أن العمل مع  الناجين/الناجيات من العنف المبني على النوع الاجتماعي  يتطلب الدعم من الزملاء والمشرفين ومن نفسك</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a:t>
            </a:r>
            <a:r>
              <a:rPr lang="ar-SA" smtClean="0">
                <a:latin typeface="Arial"/>
                <a:cs typeface="Arial"/>
              </a:rPr>
              <a:t> </a:t>
            </a:r>
            <a:r>
              <a:rPr lang="ar-SA" sz="1200" kern="1200" dirty="0">
                <a:solidFill>
                  <a:schemeClr val="tx1"/>
                </a:solidFill>
                <a:effectLst/>
                <a:latin typeface="Arial"/>
                <a:cs typeface="Arial"/>
              </a:rPr>
              <a:t>ساعة واحدة و30 دقيقة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lvl="0" algn="r" rtl="1"/>
            <a:r>
              <a:rPr lang="ar-SA" sz="1200" kern="1200" dirty="0">
                <a:solidFill>
                  <a:schemeClr val="tx1"/>
                </a:solidFill>
                <a:effectLst/>
                <a:latin typeface="Arial"/>
                <a:cs typeface="Arial"/>
              </a:rPr>
              <a:t>ورق للسبورة الورقية وأقلام تخطيط</a:t>
            </a:r>
            <a:endParaRPr lang="ar-SA" sz="1200" kern="1200" dirty="0">
              <a:solidFill>
                <a:schemeClr val="tx1"/>
              </a:solidFill>
              <a:effectLst/>
              <a:latin typeface="Arial"/>
              <a:ea typeface="Arial"/>
              <a:cs typeface="Arial"/>
            </a:endParaRPr>
          </a:p>
          <a:p>
            <a:pPr lvl="0" algn="r" rtl="1"/>
            <a:r>
              <a:rPr lang="ar-SA" sz="1200" kern="1200" dirty="0">
                <a:solidFill>
                  <a:schemeClr val="tx1"/>
                </a:solidFill>
                <a:effectLst/>
                <a:latin typeface="Arial"/>
                <a:cs typeface="Arial"/>
              </a:rPr>
              <a:t>النشرة 6.1 – هل تطلب  ذلك؟ (واحدة لك وواحدة للمتطوع)</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الإعداد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كتابة ونشر ملصقات "صحيح" و"خاطئ" حول الغرفة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اللوحات الورقية  مع كل من المواقف السبعة التي تركز على  الناجين/الناجيات (الشريحة 15)</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ترتيب الغرفة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الأهداف والمقدمة (2)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مواقف وممارسات المجتمع (3)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ماذا يقول الأشخاص للناجين/الناجيات؟ (4)</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هل تطلب  ذلك؟ (5)</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لوم الناجي/الناجية (6-7)</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المواقف التي تركز على  الناجين/الناجيات (8-10)</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(11-12)</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ينطوي كثير من الأنشطة في هذه الوحدة على مشاركة القيم والمعتقدات دون الكشف عن الهوية. بصفتك الميسر، كن مستعداً لحدوث خلافات وبعض التوتر الخفيف في الغرفة. احرص على إشراك المجموعة في نقاشات ليست حول ما هو "خاطئ" و"صحيح" ولكن حول كيفية تأثير القيم والمعتقدات في العمل الذي يقومون به وإيجابيات المواقف والمعتقدات التي تركز على  الناجين/الناجيات. من المهم استكشاف هذه المواقف، ومواجهة تلك التي قد تكون ضارة للناجين، والنساء والفتيات بشكل عام. ومع ذلك، فمن المهم القيام بذلك بطريقة تحافظ على مساحة آمنة للمناقشة ولا تغلق المشاركة. إن طرح الأسئلة التي تقود المشارکین لتحدي أفكارھم الخاصة أمر مھم، ولكن یمكن أن یكون من الصعب إدارته. اطلب الدعم من المشرف و/أو الميسر المشارك عند الضرورة.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الناجون/الناجيات لا يتحملون/يتحملن المسؤولية عن العنف الذي يتعرضون له. إن استخدام العنف هو دائماً خيار يقوم به المعتدون.   هذا مبدأ مهم في ممارسة إدارة  الحالة؛ ومع ذلك، بالنسبة للمشاركين الجدد في العمل المتعلق بالعنف المبني على النوع الاجتماعي  بشكل عام وإدارة الحالة  على وجه الخصوص، قد يستغرق ذلك بعض الوقت لتحقيق الفهم والاستيعاب الكامل، حيث سيأتي العديد من الأفراد للعمل مع تصورات مسبقة حول إلقاء اللوم على  الناجين/الناجيات من العنف. وبدلاً من إنهاء المناقشة والاستجواب من خلال إخبار المشاركين مباشرةً بأن اللوم لايقع على  الناجين/الناجيات، واصل التحقيق في هذه المواقف وتحديها إذا ومتى ظهرت خلال التدريب.</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المواقف المتعلقة بالعنف و الناجين/الناجيات متأصلة ومنتشرة في معظم المجتمعات. فهي تستغرق وقتاً للمواجهة والتغيير، ومن المهم أن تبدأ هذه العملية الآن وطوال فترة التدريب.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وتشكل السلطة عنصراً أساسياً من عناصر العنف المبني على النوع الاجتماعي، وهي أيضاً موجودة في جميع العلاقات - بما في ذلك علاقة العامل الاجتماعي  بالناجي/الناجية.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نحن جميعاً نعكس مواقفنا ومعتقداتنا على هذا العمل، وبعض هذه المواقف قد تكون ضارة للناجين/الناجيات دون أن نعرف ذلك. ومن المهم أن ندرك مواقفنا ونبدأ في مواجهتها.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إن لوم الناجي/الناجية أمر شائع في العديد من المجتمعات، وهو أمر يجب علينا أن نسعى جاهدين لتجنبه ومكافحته في عملنا مع  الناجين/الناجيات.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i="1"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تشمل المواقف التي تركز على  الناجين/الناجيات، وضع  مصلحة الناجي الفضلى في المقام الأول، وضمان أن كل العمل يستند إلى ما يريده الناجون /الناجيات ويحتاجون/يحتجن إليه بدلاً من رأينا الخاص بما يريدونه/يردنه وويحتاجون/يحتجن  إليه.  </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تعد الرسائل الموجودة في هذه الوحدة هي الأساس لبقية التدريب. ومن المهم تحقيق الشعور بالفهم والتعاطف مع تجارب  /الناجيات. من الضروري قضاء المزيد من الوقت في المناقشات (خاصة المواقف التي  تلوم   الناجين/الناجيات وتلك التي تركز عليهم) للقيام بذلك. </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 وفيما يتعلق بالنقطة المذكورة أعلاه، أعتقد أنه من الأفضل إثارة هذه النقطة من خلال مناقشة إضافية تتعلق بمفاهيم السلطة، والأسباب، وما إلى ذلك، فإنني أشعر بالقلق من أن التأكيد على ذلك قبل شرح التفكير وراءه للمشاركين قد يجعلنا نخسرهم. </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 أنا أسجله هنا كنقطة للميسر لتؤخذ في الاعتبار، ولكنني سأضيف محتوى ومناقشة إضافية حوله.</a:t>
            </a:r>
            <a:endParaRPr lang="ar-SA" sz="1200" kern="1200" dirty="0">
              <a:solidFill>
                <a:schemeClr val="tx1"/>
              </a:solidFill>
              <a:effectLst/>
              <a:latin typeface="Arial"/>
              <a:ea typeface="Arial"/>
              <a:cs typeface="Arial"/>
            </a:endParaRPr>
          </a:p>
          <a:p>
            <a:pPr rtl="1"/>
            <a:endParaRPr lang="ar-SA" dirty="0"/>
          </a:p>
          <a:p>
            <a:pPr rtl="1" eaLnBrk="1" hangingPunct="1">
              <a:spcBef>
                <a:spcPct val="0"/>
              </a:spcBef>
            </a:pP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49F5E927-C06F-4234-A7B1-8A662E98B384}" type="slidenum">
              <a:rPr lang="en-US"/>
              <a:pPr/>
              <a:t>2</a:t>
            </a:fld>
            <a:endParaRPr lang="ar-SA"/>
          </a:p>
        </p:txBody>
      </p:sp>
    </p:spTree>
    <p:extLst>
      <p:ext uri="{BB962C8B-B14F-4D97-AF65-F5344CB8AC3E}">
        <p14:creationId xmlns:p14="http://schemas.microsoft.com/office/powerpoint/2010/main" val="2320653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تتمثل أهدافنا الثلاثة للجلسة في: </a:t>
            </a:r>
          </a:p>
          <a:p>
            <a:pPr rtl="1"/>
            <a:endParaRPr lang="ar-SA" baseline="0" dirty="0"/>
          </a:p>
          <a:p>
            <a:pPr marL="171450" lvl="0" indent="-171450" algn="r" rtl="1">
              <a:buFont typeface="Arial" charset="0"/>
              <a:buChar char="•"/>
            </a:pPr>
            <a:r>
              <a:rPr lang="ar-SA" smtClean="0">
                <a:latin typeface="Arial"/>
                <a:cs typeface="Arial"/>
              </a:rPr>
              <a:t>التعرف على مواقفك وتصوراتك المتعلقة ب العنف المبني على النوع الاجتماعي  والبدء في تقييمها</a:t>
            </a:r>
          </a:p>
          <a:p>
            <a:pPr marL="171450" lvl="0" indent="-171450" algn="r" rtl="1">
              <a:buFont typeface="Arial" charset="0"/>
              <a:buChar char="•"/>
            </a:pPr>
            <a:r>
              <a:rPr lang="ar-SA" smtClean="0">
                <a:latin typeface="Arial"/>
                <a:cs typeface="Arial"/>
              </a:rPr>
              <a:t>معرفة كيفية استخدام المواقف التي تركز على  الناجين/الناجيات في الممارسة اليومية مع الناجين/الناجيات من العنف المبني على النوع الاجتماعي </a:t>
            </a:r>
          </a:p>
          <a:p>
            <a:pPr marL="171450" lvl="0" indent="-171450" algn="r" rtl="1">
              <a:buFont typeface="Arial" charset="0"/>
              <a:buChar char="•"/>
            </a:pPr>
            <a:r>
              <a:rPr lang="ar-SA" smtClean="0">
                <a:latin typeface="Arial"/>
                <a:cs typeface="Arial"/>
              </a:rPr>
              <a:t>إقرار أن العمل مع الناجين/الناجيات من العنف المبني على النوع الاجتماعي  يتطلب الدعم من الزملاء والمشرفين ومن نفسك. </a:t>
            </a:r>
          </a:p>
          <a:p>
            <a:pPr rtl="1"/>
            <a:endParaRPr lang="ar-SA" baseline="0"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3</a:t>
            </a:fld>
            <a:endParaRPr lang="ar-SA" dirty="0"/>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dirty="0">
                <a:solidFill>
                  <a:schemeClr val="tx1"/>
                </a:solidFill>
                <a:effectLst/>
                <a:latin typeface="Arial"/>
                <a:cs typeface="Arial"/>
              </a:rPr>
              <a:t>*اطلب من المشاركين الوقوف في وسط الغرفة.  بعد كل عبارة، قم بتسهيل مناقشة بين المشاركين الذين يتحركون تجاه زاوية "الصواب" وأولئك الذين يتحركون تجاه زاوية "الخطأ". تم تصميم هذا التمرين لكي يتمكن المشاركون من التفكير في المواقف والممارسات السائدة فيما يتعلق بالنساء والفتيات دون إجبارهم  على الإعلان عن آرائهم الخاصة - ومع ذلك، فمن المهم التحقيق في الطرق التي من شأنها أيضًا أن تجعل الأفراد يشككون في معتقداتهم الخاصة ويواجهونها.  </a:t>
            </a:r>
          </a:p>
          <a:p>
            <a:pPr rtl="1"/>
            <a:endParaRPr lang="ar-SA" sz="1200" kern="1200" baseline="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لا بأس أن يضرب الزوج زوجته إذا  لم تطعه. </a:t>
            </a:r>
            <a:r>
              <a:rPr lang="ar-SA" sz="1200" i="1" kern="1200" dirty="0">
                <a:solidFill>
                  <a:schemeClr val="tx1"/>
                </a:solidFill>
                <a:effectLst/>
                <a:latin typeface="Arial"/>
                <a:cs typeface="Arial"/>
              </a:rPr>
              <a:t>ماذا  لو ضربت زوجة زوجها، على سبيل المثال لأنه فقد وظيفته؟ كيف يشعر المجتمع حيال ذلك؟</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النساء المغتصبات مسؤولات عن الحادث إذا لم يكن يرتدين ملابس مناسبة. </a:t>
            </a:r>
            <a:r>
              <a:rPr lang="ar-SA" sz="1200" i="1" kern="1200" dirty="0">
                <a:solidFill>
                  <a:schemeClr val="tx1"/>
                </a:solidFill>
                <a:effectLst/>
                <a:latin typeface="Arial"/>
                <a:cs typeface="Arial"/>
              </a:rPr>
              <a:t>من يقرر ما تعنيه كلمة "مناسب"؟ (قم بتوصيل هذا الأمر في المناقشة أدناه عن كون الرجال غير قادرين على التحكم في رغباتهم.)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يمكن للأزواج ممارسة الجنس مع زوجاتهم في أي وقت يريدون. </a:t>
            </a:r>
            <a:r>
              <a:rPr lang="ar-SA" sz="1200" i="1" kern="1200" baseline="0" dirty="0">
                <a:solidFill>
                  <a:schemeClr val="tx1"/>
                </a:solidFill>
                <a:effectLst/>
                <a:latin typeface="Arial"/>
                <a:cs typeface="Arial"/>
              </a:rPr>
              <a:t>ماذا لو لم ترغب النساء في ذلك؟ ماذا لو كانت المرأة مريضة أو حاملاً؟ إذا كان مسموحاً لها برفض ممارسة الجنس عند المرض، فماذا يعني ذلك عن قيمة أجساد النساء مقارنة بآرائهن ورغباتهن؟</a:t>
            </a:r>
            <a:endParaRPr lang="ar-SA" sz="1200" kern="1200" baseline="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العنف الجنسي ضد الأطفال هو أكثر أهمية بكثير من العنف الجنسي ضد البالغين. </a:t>
            </a:r>
            <a:r>
              <a:rPr lang="ar-SA" sz="1200" i="1" kern="1200" dirty="0">
                <a:solidFill>
                  <a:schemeClr val="tx1"/>
                </a:solidFill>
                <a:effectLst/>
                <a:latin typeface="Arial"/>
                <a:cs typeface="Arial"/>
              </a:rPr>
              <a:t>ماذا يعني هذا عن كيفية رؤية النساء وخياراتهن؟</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أن تبقى النساء في المنزل ليلاً إذا لم يكن يرغبن في التعرض للاعتداء.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إذا وافقت فتاة أو صبي يبلغ من العمر 14 عاماً على ممارسة الجنس مع شخص بالغ في مقابل الحصول على مزايا مادية، فهذا هو اختيارها/اختياره. </a:t>
            </a:r>
          </a:p>
          <a:p>
            <a:pPr algn="r" rtl="1"/>
            <a:r>
              <a:rPr lang="ar-SA" sz="1200" kern="1200" dirty="0">
                <a:solidFill>
                  <a:schemeClr val="tx1"/>
                </a:solidFill>
                <a:effectLst/>
                <a:latin typeface="Arial"/>
                <a:cs typeface="Arial"/>
              </a:rPr>
              <a:t>الرجال لا يستطيعون السيطرة على رغباتهم الجنسية. </a:t>
            </a:r>
            <a:r>
              <a:rPr lang="ar-SA" sz="1200" i="1" kern="1200" dirty="0">
                <a:solidFill>
                  <a:schemeClr val="tx1"/>
                </a:solidFill>
                <a:effectLst/>
                <a:latin typeface="Arial"/>
                <a:cs typeface="Arial"/>
              </a:rPr>
              <a:t>إذا كان الرجال لا يستطيعون السيطرة على رغباتهم الجنسية، فهل ينبغي لهم أن يقودوا سيارات ويقودون الطائرات ويديرون البلدان؟ ماذا لو كان عليهم التوقف عن كل ما يفعلونه لتلبية رغباتهم على الفور؟</a:t>
            </a:r>
            <a:endParaRPr lang="ar-SA" sz="1200" kern="1200" dirty="0">
              <a:solidFill>
                <a:schemeClr val="tx1"/>
              </a:solidFill>
              <a:effectLst/>
              <a:latin typeface="Arial"/>
              <a:ea typeface="Arial"/>
              <a:cs typeface="Arial"/>
            </a:endParaRPr>
          </a:p>
          <a:p>
            <a:pPr algn="r" rtl="1"/>
            <a:r>
              <a:rPr lang="ar-SA" sz="1200" kern="1200" baseline="0" dirty="0">
                <a:solidFill>
                  <a:schemeClr val="tx1"/>
                </a:solidFill>
                <a:effectLst/>
                <a:latin typeface="Arial"/>
                <a:cs typeface="Arial"/>
              </a:rPr>
              <a:t>لا بأس أن يقرر الرجال كيفية استخدام أموال الأسرة دون استشارة زوجاتهم. </a:t>
            </a:r>
          </a:p>
          <a:p>
            <a:pPr rtl="1"/>
            <a:endParaRPr lang="ar-SA" sz="1200" kern="1200" dirty="0">
              <a:solidFill>
                <a:schemeClr val="tx1"/>
              </a:solidFill>
              <a:effectLst/>
              <a:latin typeface="Arial"/>
              <a:ea typeface="Arial"/>
              <a:cs typeface="Arial"/>
            </a:endParaRPr>
          </a:p>
          <a:p>
            <a:pPr algn="r" rtl="1"/>
            <a:r>
              <a:rPr lang="ar-SA" sz="1200" b="1" kern="1200" baseline="0" dirty="0">
                <a:solidFill>
                  <a:schemeClr val="tx1"/>
                </a:solidFill>
                <a:effectLst/>
                <a:latin typeface="Arial"/>
                <a:cs typeface="Arial"/>
              </a:rPr>
              <a:t>*أضف عبارات أخرى ذات صلة بسياقك. تذكر أن هذه المناقشة يجب ألا تنتهي بالردود "صحيح" أو "خاطئ". بل هي فرصة للمشاركين للتعبير عن مواقفهم وتحديدها.*</a:t>
            </a:r>
            <a:endParaRPr lang="ar-SA" sz="1200" b="1" kern="1200" baseline="0" dirty="0">
              <a:solidFill>
                <a:schemeClr val="tx1"/>
              </a:solidFill>
              <a:effectLst/>
              <a:latin typeface="Arial"/>
              <a:ea typeface="Arial"/>
              <a:cs typeface="Arial"/>
            </a:endParaRPr>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4</a:t>
            </a:fld>
            <a:endParaRPr lang="ar-SA" dirty="0"/>
          </a:p>
        </p:txBody>
      </p:sp>
    </p:spTree>
    <p:extLst>
      <p:ext uri="{BB962C8B-B14F-4D97-AF65-F5344CB8AC3E}">
        <p14:creationId xmlns:p14="http://schemas.microsoft.com/office/powerpoint/2010/main" val="2100171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defRPr/>
            </a:pPr>
            <a:r>
              <a:rPr lang="ar-SA" sz="1200" b="1" kern="1200" dirty="0">
                <a:solidFill>
                  <a:schemeClr val="tx1"/>
                </a:solidFill>
                <a:latin typeface="Arial"/>
                <a:cs typeface="Arial"/>
              </a:rPr>
              <a:t>*ارسم صورة لمرأة على السبورة الورقية ، واطلب من المشاركين إطلاق اسم عليها. اطلب من المشاركين وضع أنفسهم في مكان أحد   الناجية والتفكير في الأشياء التي قد يسمعها/تسمعها الناجية من الموجودين حولها. قم بتقسيم المشاركين على أربع مجموعات، وتعيين كل مجموعة بفئة واحدة مما يلي: العائلة والأصدقاء وقادة المجتمع والقادة الدينيين (يمكنك استبدال فئة أخرى ذات صلة إذا لزم الأمر، على سبيل المثال مقدمي الخدمات).* </a:t>
            </a:r>
          </a:p>
          <a:p>
            <a:pPr rtl="1">
              <a:defRPr/>
            </a:pPr>
            <a:endParaRPr lang="ar-SA" sz="1200" kern="1200" baseline="0" dirty="0">
              <a:solidFill>
                <a:schemeClr val="tx1"/>
              </a:solidFill>
              <a:latin typeface="Arial"/>
              <a:ea typeface="Arial"/>
              <a:cs typeface="Arial"/>
            </a:endParaRPr>
          </a:p>
          <a:p>
            <a:pPr algn="r" rtl="1">
              <a:defRPr/>
            </a:pPr>
            <a:r>
              <a:rPr lang="ar-SA" sz="1200" kern="1200" baseline="0" dirty="0">
                <a:solidFill>
                  <a:schemeClr val="tx1"/>
                </a:solidFill>
                <a:latin typeface="Arial"/>
                <a:cs typeface="Arial"/>
              </a:rPr>
              <a:t>في مجموعاتك، اكتب على ملصقات كل الأشياء التي قد تقولها مجموعتك إلى </a:t>
            </a:r>
            <a:r>
              <a:rPr lang="ar-SA" sz="1200" kern="1200" baseline="0" dirty="0" smtClean="0">
                <a:solidFill>
                  <a:schemeClr val="tx1"/>
                </a:solidFill>
                <a:latin typeface="Arial"/>
                <a:cs typeface="Arial"/>
              </a:rPr>
              <a:t>إحدى </a:t>
            </a:r>
            <a:r>
              <a:rPr lang="ar-SA" sz="1200" kern="1200" baseline="0" dirty="0">
                <a:solidFill>
                  <a:schemeClr val="tx1"/>
                </a:solidFill>
                <a:latin typeface="Arial"/>
                <a:cs typeface="Arial"/>
              </a:rPr>
              <a:t>الناجيات في المجتمع الذي تعمل (أو تعيش) فيه. يرجى كتابة شيء واحد في كل ملصق، وكتابته بالطريقة التي سيتم ذكرها للناجية (على سبيل المثال "كان عليكِ إطاعة زوجك"، أو "لماذا قمت بارتداء تلك الملابس إذا كنت لا تريدين التعرض للهجوم؟"). </a:t>
            </a:r>
          </a:p>
          <a:p>
            <a:pPr rtl="1">
              <a:defRPr/>
            </a:pPr>
            <a:endParaRPr lang="ar-SA" sz="1200" kern="1200" baseline="0" dirty="0">
              <a:solidFill>
                <a:schemeClr val="tx1"/>
              </a:solidFill>
              <a:latin typeface="Arial"/>
              <a:ea typeface="Arial"/>
              <a:cs typeface="Arial"/>
            </a:endParaRPr>
          </a:p>
          <a:p>
            <a:pPr algn="r" rtl="1">
              <a:defRPr/>
            </a:pPr>
            <a:r>
              <a:rPr lang="ar-SA" sz="1200" b="1" kern="1200" baseline="0" dirty="0">
                <a:solidFill>
                  <a:schemeClr val="tx1"/>
                </a:solidFill>
                <a:latin typeface="Arial"/>
                <a:cs typeface="Arial"/>
              </a:rPr>
              <a:t>*اطلب من المشاركين لصق ملصقاتهم على صورة المرأة، والتأكد من تغطيتها في نهاية المطاف. الفكرة هي وضع المشاركين في مكان الناجية.*</a:t>
            </a:r>
          </a:p>
          <a:p>
            <a:pPr rtl="1">
              <a:defRPr/>
            </a:pPr>
            <a:endParaRPr lang="ar-SA" sz="1200" kern="1200" baseline="0" dirty="0">
              <a:solidFill>
                <a:schemeClr val="tx1"/>
              </a:solidFill>
              <a:latin typeface="Arial"/>
              <a:ea typeface="Arial"/>
              <a:cs typeface="Arial"/>
            </a:endParaRPr>
          </a:p>
          <a:p>
            <a:pPr algn="r" rtl="1">
              <a:defRPr/>
            </a:pPr>
            <a:r>
              <a:rPr lang="ar-SA" sz="1200" kern="1200" dirty="0">
                <a:solidFill>
                  <a:schemeClr val="tx1"/>
                </a:solidFill>
                <a:latin typeface="Arial"/>
                <a:cs typeface="Arial"/>
              </a:rPr>
              <a:t>الآن فلنلقي نظرة على هذه المرأة (استخدم اسمها قدر الإمكان). ما الشعور الذي يراودك من النظر إلى هذه الصورة؟ برأيك ما الذي يعنيه هذا عن كيفية معاملة  الناجين/الناجيات؟ من المسؤول عن العنف الذي واجتهه هذه الناجية؟ </a:t>
            </a:r>
            <a:endParaRPr lang="en-US" sz="1200" kern="1200" dirty="0" smtClean="0">
              <a:solidFill>
                <a:schemeClr val="tx1"/>
              </a:solidFill>
              <a:latin typeface="Arial"/>
              <a:cs typeface="Arial"/>
            </a:endParaRPr>
          </a:p>
          <a:p>
            <a:pPr algn="r" rtl="1">
              <a:defRPr/>
            </a:pPr>
            <a:endParaRPr lang="ar-SA" sz="1200" kern="1200" dirty="0">
              <a:solidFill>
                <a:schemeClr val="tx1"/>
              </a:solidFill>
              <a:latin typeface="Arial"/>
              <a:cs typeface="Arial"/>
            </a:endParaRPr>
          </a:p>
          <a:p>
            <a:pPr rtl="1">
              <a:defRPr/>
            </a:pPr>
            <a:endParaRPr lang="ar-SA" sz="1200" kern="1200" baseline="0" dirty="0">
              <a:solidFill>
                <a:schemeClr val="tx1"/>
              </a:solidFill>
              <a:latin typeface="Arial"/>
              <a:ea typeface="Arial"/>
              <a:cs typeface="Arial"/>
            </a:endParaRPr>
          </a:p>
          <a:p>
            <a:pPr algn="r" rtl="1">
              <a:defRPr/>
            </a:pPr>
            <a:r>
              <a:rPr lang="ar-SA" sz="1200" b="1" kern="1200" dirty="0" smtClean="0">
                <a:solidFill>
                  <a:schemeClr val="tx1"/>
                </a:solidFill>
                <a:effectLst/>
                <a:latin typeface="+mn-lt"/>
                <a:ea typeface="+mn-ea"/>
                <a:cs typeface="+mn-cs"/>
              </a:rPr>
              <a:t>*استخدم ذلك كأساس للمناقشة حول كيفية احتياجنا </a:t>
            </a:r>
            <a:r>
              <a:rPr lang="ar-SA" sz="1200" b="1" kern="1200" smtClean="0">
                <a:solidFill>
                  <a:schemeClr val="tx1"/>
                </a:solidFill>
                <a:effectLst/>
                <a:latin typeface="+mn-lt"/>
                <a:ea typeface="+mn-ea"/>
                <a:cs typeface="+mn-cs"/>
              </a:rPr>
              <a:t>للعمل كعاملين </a:t>
            </a:r>
            <a:r>
              <a:rPr lang="ar-SA" sz="1200" b="1" kern="1200" dirty="0" smtClean="0">
                <a:solidFill>
                  <a:schemeClr val="tx1"/>
                </a:solidFill>
                <a:effectLst/>
                <a:latin typeface="+mn-lt"/>
                <a:ea typeface="+mn-ea"/>
                <a:cs typeface="+mn-cs"/>
              </a:rPr>
              <a:t>اجتماعيين حتى : أ) لا نكون مثل أي شخص آخر في حياة الناجي/الناجية، وب) نواجه ما يسمعه/تسمعه من أشخاص آخرين.*</a:t>
            </a:r>
            <a:endParaRPr lang="ar-SA" b="1"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5</a:t>
            </a:fld>
            <a:endParaRPr lang="ar-SA" dirty="0"/>
          </a:p>
        </p:txBody>
      </p:sp>
    </p:spTree>
    <p:extLst>
      <p:ext uri="{BB962C8B-B14F-4D97-AF65-F5344CB8AC3E}">
        <p14:creationId xmlns:p14="http://schemas.microsoft.com/office/powerpoint/2010/main" val="2054159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eaLnBrk="1" hangingPunct="1"/>
            <a:r>
              <a:rPr lang="ar-SA" altLang="en-US" dirty="0">
                <a:latin typeface="Arial"/>
                <a:cs typeface="Arial"/>
              </a:rPr>
              <a:t>تطوع للعمل من أجل تمثيل قصة "هل تطلب ذلك؟" مع الميسر. اسأل عن ردود الفعل والأفكار. هل يبدو هذا السيناريو سخيفاً نوعاً ما؟ ما نوع الموقف الذي يظهره مجري المقابلة تجاه الضحية؟ كيف كان سيبدو الأمر إذا كانت السيدة فورنا بدلاً من السيد فورنا، وأنها تعرضت لاعتداء جنسي؟</a:t>
            </a:r>
            <a:endParaRPr lang="ar-SA" altLang="en-US" dirty="0">
              <a:latin typeface="Arial"/>
              <a:ea typeface="Arial"/>
            </a:endParaRPr>
          </a:p>
          <a:p>
            <a:pPr rtl="1" eaLnBrk="1" hangingPunct="1"/>
            <a:endParaRPr lang="ar-SA" altLang="en-US" dirty="0">
              <a:latin typeface="Arial"/>
              <a:ea typeface="Arial"/>
            </a:endParaRPr>
          </a:p>
          <a:p>
            <a:pPr algn="r" rtl="1" eaLnBrk="1" hangingPunct="1"/>
            <a:r>
              <a:rPr lang="ar-SA" altLang="en-US" dirty="0">
                <a:latin typeface="Arial"/>
                <a:cs typeface="Arial"/>
              </a:rPr>
              <a:t>هذا النوع من الاستجواب يبدو سخيفاً في سيناريو مع ضحية للسرقة. وللأسف، فإن المواقف التي تمثلها هذه الأسئلة تجاه الناجيات من الاغتصاب أو الاعتداء الجنسي شائعة جداً في جميع أنحاء العالم.</a:t>
            </a:r>
          </a:p>
          <a:p>
            <a:pPr rtl="1"/>
            <a:endParaRPr lang="ar-SA" altLang="en-US" dirty="0">
              <a:latin typeface="Arial"/>
              <a:ea typeface="Arial"/>
            </a:endParaRPr>
          </a:p>
          <a:p>
            <a:pPr algn="r" rtl="1"/>
            <a:r>
              <a:rPr lang="ar-SA" altLang="en-US" dirty="0">
                <a:latin typeface="Arial"/>
                <a:cs typeface="Arial"/>
              </a:rPr>
              <a:t>العديد من هذه الأشياء التي يقولها الأشخاص هي "إلقاء اللوم على الضحية"، بمعنى أن الأشخاص يرون أن ضحية العنف تكون سبب العنف بدلاً من المعتدي، أو أحياناً متواطئة في العنف مع  المعتدي. </a:t>
            </a:r>
            <a:r>
              <a:rPr lang="ar-SA" smtClean="0">
                <a:latin typeface="Arial"/>
                <a:cs typeface="Arial"/>
              </a:rPr>
              <a:t>استخدم الشريحة التالية لتوجيه مناقشة عن لوم  الناجين/الناجيات.</a:t>
            </a:r>
            <a:endParaRPr lang="ar-SA" altLang="en-US" dirty="0">
              <a:latin typeface="Arial"/>
              <a:ea typeface="Arial"/>
            </a:endParaRPr>
          </a:p>
          <a:p>
            <a:pPr rtl="1"/>
            <a:endParaRPr lang="ar-SA" altLang="en-US" dirty="0">
              <a:latin typeface="Arial"/>
              <a:ea typeface="Arial"/>
            </a:endParaRP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6</a:t>
            </a:fld>
            <a:endParaRPr lang="ar-SA" dirty="0"/>
          </a:p>
        </p:txBody>
      </p:sp>
    </p:spTree>
    <p:extLst>
      <p:ext uri="{BB962C8B-B14F-4D97-AF65-F5344CB8AC3E}">
        <p14:creationId xmlns:p14="http://schemas.microsoft.com/office/powerpoint/2010/main" val="1335339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*اطلب من الجميع في الغرفة وضع رؤوسهم للأسفل وإغلاق أعينهم بينما تقرأ العبارات. رداً على كل عبارة، يجب على المشاركين إعطاء علامة "إبهام يشير للأعلى" إذا كنت تعتقد أن العبارة صحيحة أو "إبهام يشير للأسفل" إذا كنت تعتقد أن العبارة خاطئة. *الميسر، قم بحصر الإجابات الصواب/الخطأ ثم اسمح للجميع برفع رؤوسهم. أشرك المجموعة في مناقشة حول الإجابات*</a:t>
            </a:r>
          </a:p>
          <a:p>
            <a:pPr rtl="1"/>
            <a:endParaRPr lang="ar-SA" baseline="0" dirty="0"/>
          </a:p>
          <a:p>
            <a:pPr algn="r" rtl="1"/>
            <a:r>
              <a:rPr lang="ar-SA" smtClean="0">
                <a:latin typeface="Arial"/>
                <a:cs typeface="Arial"/>
              </a:rPr>
              <a:t>أسئلة للمناقشة: </a:t>
            </a:r>
          </a:p>
          <a:p>
            <a:pPr marL="171450" indent="-171450" algn="r" rtl="1">
              <a:buFontTx/>
              <a:buChar char="-"/>
            </a:pPr>
            <a:r>
              <a:rPr lang="ar-SA" smtClean="0">
                <a:latin typeface="Arial"/>
                <a:cs typeface="Arial"/>
              </a:rPr>
              <a:t>هل يمكن أن يضع إبلاغ الشرطة الناجية في خطر؟ </a:t>
            </a:r>
          </a:p>
          <a:p>
            <a:pPr marL="171450" indent="-171450" algn="r" rtl="1">
              <a:buFontTx/>
              <a:buChar char="-"/>
            </a:pPr>
            <a:r>
              <a:rPr lang="ar-SA" smtClean="0">
                <a:latin typeface="Arial"/>
                <a:cs typeface="Arial"/>
              </a:rPr>
              <a:t>هل يمكن أن يضع ترك علاقة مسيئة الناجية في خطر؟ ماذا لو كان يضع أطفالها في خطر؟ ماذا لو كانت لا تزال تحب زوجها؟ ماذا لو لم يكن لديها المال للمغادرة؟</a:t>
            </a:r>
          </a:p>
          <a:p>
            <a:pPr marL="171450" indent="-171450" algn="r" rtl="1">
              <a:buFontTx/>
              <a:buChar char="-"/>
            </a:pPr>
            <a:r>
              <a:rPr lang="ar-SA" smtClean="0">
                <a:latin typeface="Arial"/>
                <a:cs typeface="Arial"/>
              </a:rPr>
              <a:t>هل من الممكن دائماً أن تتجنب الناجيات من الاغتصاب الوصم بالعار؟ ماذا لو كن بحاجة إلى الخدمات والدعم؟ </a:t>
            </a:r>
          </a:p>
          <a:p>
            <a:pPr rtl="1"/>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*لا تكمن نقطة هذا النقاش في التوصل إلى إجابات "صحيحة"، بل لتوضيح أنه لا توجد إجابة صحيحة واحدة دائماً. وسيرتبط ذلك بالشريحة التالية حول المواقف التي تركز على  الناجين/الناجيات.* </a:t>
            </a:r>
          </a:p>
          <a:p>
            <a:pPr rtl="1"/>
            <a:endParaRPr lang="ar-SA" baseline="0" dirty="0"/>
          </a:p>
          <a:p>
            <a:pPr algn="r" rtl="1"/>
            <a:r>
              <a:rPr lang="ar-SA" smtClean="0">
                <a:latin typeface="Arial"/>
                <a:cs typeface="Arial"/>
              </a:rPr>
              <a:t>في كثير من الأحيان، نعتقد ونشعر بأننا نفعل الأشياء في مصلحة العميل؛ ومع ذلك، فإن هذه الإجراءات التي نأخذها ليست دائماً ما سيختاره/ستختاره الناجي/الناجية (أي تركز على  الناجين/الناجيات). كل ناج/ناجية له تجاربه/تجاربها الخاصة، وسوف يعرف/تعرف دائماً حياته/حياتها الخاصة ووضعه/وضعها أفضل مما سنفعل. فقط للتأكيد، نحن لسنا هنا لإلقاء أي لوم أو عار أو عزل أي شخص. لدينا جميعاً تجارب وقيم ومعتقدات مختلفة نحملها معنا والتي تؤثر على كيفية تقديم الخدمات. في بعض الأحيان هذه المجموعات من المعتقدات والقيم ليست الأكثر دعماً للناجين/الناجيات لذلك لدينا تدريبات مثل هذا لنتعلم كيف يمكننا أن نكون أكثر  دعماً.  </a:t>
            </a:r>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7</a:t>
            </a:fld>
            <a:endParaRPr lang="ar-SA" dirty="0"/>
          </a:p>
        </p:txBody>
      </p:sp>
    </p:spTree>
    <p:extLst>
      <p:ext uri="{BB962C8B-B14F-4D97-AF65-F5344CB8AC3E}">
        <p14:creationId xmlns:p14="http://schemas.microsoft.com/office/powerpoint/2010/main" val="3531913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200" dirty="0">
                <a:latin typeface="Arial"/>
                <a:cs typeface="Arial"/>
              </a:rPr>
              <a:t>عند العمل لمكافحة العنف المبني على النوع الاجتماعي، تشعر جميع المجتمعات تقريباً بالعجز عن السيطرة على المسيء. إنها واحدة من أعظم تحديات تقديم الخدمات. لماذا تظن أن هذه هي الحالة؟ </a:t>
            </a:r>
            <a:endParaRPr lang="ar-SA" sz="1200" dirty="0">
              <a:cs typeface="Arial"/>
            </a:endParaRPr>
          </a:p>
          <a:p>
            <a:pPr algn="r" rtl="1">
              <a:lnSpc>
                <a:spcPct val="120000"/>
              </a:lnSpc>
              <a:buClr>
                <a:schemeClr val="accent4">
                  <a:lumMod val="75000"/>
                </a:schemeClr>
              </a:buClr>
              <a:buFont typeface="Arial" panose="020B0604020202020204" pitchFamily="34" charset="0"/>
              <a:buChar char="•"/>
            </a:pPr>
            <a:r>
              <a:rPr lang="ar-SA" sz="1200" dirty="0">
                <a:latin typeface="Arial"/>
                <a:cs typeface="Arial"/>
              </a:rPr>
              <a:t>غالباً ما يكون سلوك الرجال مقبولاً لأن الرجال عادةً ما يتمتعون بسلطة أكبر</a:t>
            </a:r>
          </a:p>
          <a:p>
            <a:pPr algn="r" rtl="1">
              <a:lnSpc>
                <a:spcPct val="120000"/>
              </a:lnSpc>
              <a:buClr>
                <a:schemeClr val="accent4">
                  <a:lumMod val="75000"/>
                </a:schemeClr>
              </a:buClr>
              <a:buFont typeface="Arial" panose="020B0604020202020204" pitchFamily="34" charset="0"/>
              <a:buChar char="•"/>
            </a:pPr>
            <a:r>
              <a:rPr lang="ar-SA" sz="1200" dirty="0">
                <a:latin typeface="Arial"/>
                <a:cs typeface="Arial"/>
              </a:rPr>
              <a:t> تنصب أعمال المضايقة في معظم المجتمعات على الأشخاص الذين تعتقد هذه المجتمعات أن في إمكانها السيطرة عليهم: فالضحية هي التي تملك سلطة أقل من المسيء وتكون في الحالة الأكثر  ضعفاً</a:t>
            </a:r>
          </a:p>
          <a:p>
            <a:pPr algn="r" rtl="1">
              <a:lnSpc>
                <a:spcPct val="120000"/>
              </a:lnSpc>
              <a:buClr>
                <a:schemeClr val="accent4">
                  <a:lumMod val="75000"/>
                </a:schemeClr>
              </a:buClr>
              <a:buFont typeface="Arial" panose="020B0604020202020204" pitchFamily="34" charset="0"/>
              <a:buChar char="•"/>
            </a:pPr>
            <a:r>
              <a:rPr lang="ar-SA" sz="1200" dirty="0">
                <a:latin typeface="Arial"/>
                <a:cs typeface="Arial"/>
              </a:rPr>
              <a:t> إن إلقاء اللوم على الضحية هو أحد أشكال إساءة استخدام السلطة التي نرتكبها أحيانًا كأشخاص يتحدثون عن العنف</a:t>
            </a:r>
          </a:p>
          <a:p>
            <a:pPr marL="0" marR="0" lvl="0" indent="0" algn="l" defTabSz="914400" rtl="1" eaLnBrk="1" fontAlgn="auto" latinLnBrk="0" hangingPunct="1">
              <a:lnSpc>
                <a:spcPct val="100000"/>
              </a:lnSpc>
              <a:spcBef>
                <a:spcPts val="0"/>
              </a:spcBef>
              <a:spcAft>
                <a:spcPts val="0"/>
              </a:spcAft>
              <a:buClrTx/>
              <a:buSzTx/>
              <a:buFontTx/>
              <a:buNone/>
              <a:tabLst/>
              <a:defRPr/>
            </a:pPr>
            <a:endParaRPr lang="ar-SA" sz="1200" dirty="0">
              <a:cs typeface="Arial"/>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dirty="0">
                <a:latin typeface="Arial"/>
                <a:cs typeface="Arial"/>
              </a:rPr>
              <a:t>بالإضافة إلى ذلك،  غالباً ما ترغب النساء في الاعتقاد بأننا مختلفون نوعاً ما، أو نتخذ قرارات مختلفة، عن الضحية. نريد إأيضاً أن نؤمن بأننا نتحكم في حياتنا. إذا كانت الضحية مسؤولة عن الاعتداء، فعندئذ إذا قمنا بالأشياء بطريقة مختلفة، فإننا نعتقد أننا لن نتعرض للاغتصاب أو للضرب.</a:t>
            </a:r>
          </a:p>
          <a:p>
            <a:pPr rtl="1"/>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*اسأل المشاركين ماهو شعورهم أن يكونوا في الطرف المتلقي من هذه الأحكام - ما التأثير المحتمل لذلك على عافية  الناجين/الناجيات؟ ارجع بتفكيرك إلى المرأة التي رأيناها في وقت سابق من الجلسة - ماهو شعورها  كونها تتعرض لجميع هذه الأشياء التي يقولها الأشخاص لها؟ </a:t>
            </a:r>
            <a:r>
              <a:rPr lang="ar-SA" altLang="en-US" b="1" dirty="0">
                <a:latin typeface="Arial"/>
                <a:cs typeface="Arial"/>
              </a:rPr>
              <a:t>يمكن لهذه المواقف أن تتسلل إلى عملنا مع  الناجين /الناجيات. ما نعتقده (فيتفكيرنا ) وكيف نشعر ( بناءً على معتقداتنا) ليس بالضرورة أن يكون نفس الشيء. قد يكون صادماً أن ندرك أننا لسنا كرماء تجاه  الناجين/الناجيات كما قد نود أن نفكر. </a:t>
            </a:r>
            <a:r>
              <a:rPr lang="ar-SA" b="1" dirty="0">
                <a:latin typeface="Arial"/>
                <a:cs typeface="Arial"/>
              </a:rPr>
              <a:t>نحن لا نعرف دائماً المعتقدات التي نملكها أو نتذكر معرفتها، ولكن التعرف على المعتقدات لدينا يمكن أن يجعلنا مقدمي خدمات أكثر فعالية مع  الناجين/الناجيات.*</a:t>
            </a:r>
            <a:endParaRPr lang="ar-SA" b="1"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8</a:t>
            </a:fld>
            <a:endParaRPr lang="ar-SA" dirty="0"/>
          </a:p>
        </p:txBody>
      </p:sp>
    </p:spTree>
    <p:extLst>
      <p:ext uri="{BB962C8B-B14F-4D97-AF65-F5344CB8AC3E}">
        <p14:creationId xmlns:p14="http://schemas.microsoft.com/office/powerpoint/2010/main" val="2291726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lgn="r" rtl="1">
              <a:defRPr/>
            </a:pPr>
            <a:r>
              <a:rPr lang="ar-SA" smtClean="0">
                <a:latin typeface="Arial"/>
                <a:cs typeface="Arial"/>
              </a:rPr>
              <a:t>بدلاً من أن نلقي باللوم على الضحايا، نرغب في تعزيز المواقف في لجنة الإنقاذ الدولية وفي أنفسنا والتي "تركز على  الناجين/الناجيات" - بمعنى أنها تدور حول الناجية وتجاربها واحتياجاتها وأولوياتها. أن نركز على  الناجين/الناجيات يعني تحويل التركيز من وجهة نظرنا وما نعتقده إلى ما تريده الناجية واحتياجاتها.</a:t>
            </a:r>
            <a:endParaRPr lang="ar-SA" dirty="0"/>
          </a:p>
          <a:p>
            <a:pPr rtl="1">
              <a:defRPr/>
            </a:pPr>
            <a:endParaRPr lang="ar-SA" dirty="0"/>
          </a:p>
          <a:p>
            <a:pPr algn="r" rtl="1">
              <a:defRPr/>
            </a:pPr>
            <a:r>
              <a:rPr lang="ar-SA" b="1" dirty="0">
                <a:latin typeface="Arial"/>
                <a:cs typeface="Arial"/>
              </a:rPr>
              <a:t>*راجع المواقف التي تركز على  الناجين/الناجيات. ناقش كل منها، واطرح الأسئلة.* </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rtl="1"/>
            <a:fld id="{8ED6CEE7-FC7C-456A-88B5-69C0220608E0}" type="slidenum">
              <a:rPr lang="en-US" altLang="en-US" sz="1200">
                <a:solidFill>
                  <a:srgbClr val="000000"/>
                </a:solidFill>
              </a:rPr>
              <a:pPr/>
              <a:t>9</a:t>
            </a:fld>
            <a:endParaRPr lang="ar-SA" altLang="en-US" sz="1200" dirty="0">
              <a:solidFill>
                <a:srgbClr val="000000"/>
              </a:solidFill>
            </a:endParaRPr>
          </a:p>
        </p:txBody>
      </p:sp>
    </p:spTree>
    <p:extLst>
      <p:ext uri="{BB962C8B-B14F-4D97-AF65-F5344CB8AC3E}">
        <p14:creationId xmlns:p14="http://schemas.microsoft.com/office/powerpoint/2010/main" val="36749380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9826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45056" y="1534395"/>
            <a:ext cx="10305545"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حالات العنف المبني على النوع الاجتماعي </a:t>
            </a:r>
            <a:r>
              <a:rPr lang="ar-SA" sz="3400" b="1" dirty="0" smtClean="0">
                <a:latin typeface="Arial"/>
                <a:cs typeface="Arial"/>
              </a:rPr>
              <a:t>بين </a:t>
            </a:r>
            <a:r>
              <a:rPr lang="ar-SA" sz="3400" b="1" dirty="0">
                <a:latin typeface="Arial"/>
                <a:cs typeface="Arial"/>
              </a:rPr>
              <a:t>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1622" y="2419659"/>
            <a:ext cx="4769556" cy="1545564"/>
          </a:xfrm>
        </p:spPr>
        <p:txBody>
          <a:bodyPr>
            <a:normAutofit/>
          </a:bodyPr>
          <a:lstStyle/>
          <a:p>
            <a:pPr rtl="1">
              <a:lnSpc>
                <a:spcPct val="100000"/>
              </a:lnSpc>
            </a:pPr>
            <a:r>
              <a:rPr lang="ar-SA" sz="4000" spc="0" dirty="0">
                <a:cs typeface="+mn-cs"/>
              </a:rPr>
              <a:t>المواقف التي تركز على  الناجين/الناجيات</a:t>
            </a:r>
          </a:p>
        </p:txBody>
      </p:sp>
      <p:sp>
        <p:nvSpPr>
          <p:cNvPr id="3" name="Content Placeholder 2"/>
          <p:cNvSpPr>
            <a:spLocks noGrp="1"/>
          </p:cNvSpPr>
          <p:nvPr>
            <p:ph idx="1"/>
          </p:nvPr>
        </p:nvSpPr>
        <p:spPr>
          <a:xfrm>
            <a:off x="808567" y="860778"/>
            <a:ext cx="4478866" cy="5053469"/>
          </a:xfrm>
        </p:spPr>
        <p:txBody>
          <a:bodyPr/>
          <a:lstStyle/>
          <a:p>
            <a:pPr marL="228600" indent="-228600" algn="r" rtl="1">
              <a:buFontTx/>
              <a:buAutoNum type="arabicPeriod"/>
              <a:defRPr/>
            </a:pPr>
            <a:r>
              <a:rPr lang="en-US" sz="2400" dirty="0" smtClean="0">
                <a:latin typeface="Arial"/>
                <a:cs typeface="+mn-cs"/>
              </a:rPr>
              <a:t> </a:t>
            </a:r>
            <a:r>
              <a:rPr lang="ar-SA" sz="2400" dirty="0" smtClean="0">
                <a:latin typeface="Arial"/>
                <a:cs typeface="+mn-cs"/>
              </a:rPr>
              <a:t>ماذا </a:t>
            </a:r>
            <a:r>
              <a:rPr lang="ar-SA" sz="2400" dirty="0">
                <a:latin typeface="Arial"/>
                <a:cs typeface="+mn-cs"/>
              </a:rPr>
              <a:t>يعني هذا الموقف بالنسبة لي؟</a:t>
            </a:r>
          </a:p>
          <a:p>
            <a:pPr marL="228600" indent="-228600" algn="r" rtl="1">
              <a:buFontTx/>
              <a:buAutoNum type="arabicPeriod"/>
              <a:defRPr/>
            </a:pPr>
            <a:r>
              <a:rPr lang="en-US" sz="2400" dirty="0" smtClean="0">
                <a:latin typeface="Arial"/>
                <a:cs typeface="+mn-cs"/>
              </a:rPr>
              <a:t> </a:t>
            </a:r>
            <a:r>
              <a:rPr lang="ar-SA" sz="2400" dirty="0" smtClean="0">
                <a:latin typeface="Arial"/>
                <a:cs typeface="+mn-cs"/>
              </a:rPr>
              <a:t>كيف </a:t>
            </a:r>
            <a:r>
              <a:rPr lang="ar-SA" sz="2400" dirty="0">
                <a:latin typeface="Arial"/>
                <a:cs typeface="+mn-cs"/>
              </a:rPr>
              <a:t>يمكنني عكس هذا الموقف في عملي؟</a:t>
            </a:r>
          </a:p>
          <a:p>
            <a:pPr rtl="1"/>
            <a:endParaRPr lang="ar-SA" sz="2400" dirty="0">
              <a:cs typeface="+mn-cs"/>
            </a:endParaRPr>
          </a:p>
        </p:txBody>
      </p:sp>
    </p:spTree>
    <p:extLst>
      <p:ext uri="{BB962C8B-B14F-4D97-AF65-F5344CB8AC3E}">
        <p14:creationId xmlns:p14="http://schemas.microsoft.com/office/powerpoint/2010/main" val="1944248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عدم الموافقة على/مشاركة المواقف</a:t>
            </a:r>
            <a:endParaRPr spc="0" dirty="0">
              <a:cs typeface="+mn-cs"/>
            </a:endParaRPr>
          </a:p>
        </p:txBody>
      </p:sp>
      <p:grpSp>
        <p:nvGrpSpPr>
          <p:cNvPr id="3" name="Group 2"/>
          <p:cNvGrpSpPr/>
          <p:nvPr/>
        </p:nvGrpSpPr>
        <p:grpSpPr>
          <a:xfrm>
            <a:off x="1024128" y="1550192"/>
            <a:ext cx="10320147" cy="4967286"/>
            <a:chOff x="1024128" y="1550192"/>
            <a:chExt cx="10320147" cy="4967286"/>
          </a:xfrm>
        </p:grpSpPr>
        <p:sp>
          <p:nvSpPr>
            <p:cNvPr id="4" name="24-Point Star 3"/>
            <p:cNvSpPr/>
            <p:nvPr/>
          </p:nvSpPr>
          <p:spPr>
            <a:xfrm>
              <a:off x="1024128" y="2801779"/>
              <a:ext cx="3943351" cy="3507581"/>
            </a:xfrm>
            <a:prstGeom prst="star24">
              <a:avLst/>
            </a:prstGeom>
            <a:solidFill>
              <a:schemeClr val="accent1">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2800" b="1" dirty="0">
                  <a:latin typeface="Arial"/>
                </a:rPr>
                <a:t>الوعي</a:t>
              </a:r>
            </a:p>
          </p:txBody>
        </p:sp>
        <p:sp>
          <p:nvSpPr>
            <p:cNvPr id="5" name="24-Point Star 4"/>
            <p:cNvSpPr/>
            <p:nvPr/>
          </p:nvSpPr>
          <p:spPr>
            <a:xfrm>
              <a:off x="7400924" y="1550192"/>
              <a:ext cx="3943351" cy="3507581"/>
            </a:xfrm>
            <a:prstGeom prst="star24">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2800" b="1" dirty="0">
                  <a:latin typeface="Arial"/>
                </a:rPr>
                <a:t>الإشراف</a:t>
              </a:r>
            </a:p>
          </p:txBody>
        </p:sp>
        <p:sp>
          <p:nvSpPr>
            <p:cNvPr id="6" name="Lightning Bolt 5"/>
            <p:cNvSpPr/>
            <p:nvPr/>
          </p:nvSpPr>
          <p:spPr>
            <a:xfrm>
              <a:off x="5438775" y="1793080"/>
              <a:ext cx="1885949" cy="4724398"/>
            </a:xfrm>
            <a:prstGeom prst="lightningBolt">
              <a:avLst/>
            </a:prstGeom>
            <a:solidFill>
              <a:schemeClr val="accent1">
                <a:lumMod val="60000"/>
                <a:lumOff val="40000"/>
              </a:schemeClr>
            </a:solidFill>
            <a:ln>
              <a:solidFill>
                <a:schemeClr val="accent2"/>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606644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استنتاج الخلاصة</a:t>
            </a:r>
            <a:endParaRPr spc="0" dirty="0">
              <a:cs typeface="+mn-cs"/>
            </a:endParaRPr>
          </a:p>
        </p:txBody>
      </p:sp>
      <p:sp>
        <p:nvSpPr>
          <p:cNvPr id="3" name="Content Placeholder 2"/>
          <p:cNvSpPr>
            <a:spLocks noGrp="1"/>
          </p:cNvSpPr>
          <p:nvPr>
            <p:ph idx="1"/>
          </p:nvPr>
        </p:nvSpPr>
        <p:spPr/>
        <p:txBody>
          <a:bodyPr>
            <a:normAutofit/>
          </a:bodyPr>
          <a:lstStyle/>
          <a:p>
            <a:pPr algn="ctr" rtl="1"/>
            <a:endParaRPr lang="ar-SA" sz="2800" spc="0" dirty="0">
              <a:cs typeface="+mn-cs"/>
            </a:endParaRPr>
          </a:p>
          <a:p>
            <a:pPr algn="ctr" rtl="1"/>
            <a:r>
              <a:rPr lang="ar-SA" sz="2800" spc="0" dirty="0">
                <a:latin typeface="Arial"/>
                <a:cs typeface="+mn-cs"/>
              </a:rPr>
              <a:t>ما نحتفظ به وننقله إلى الناجي/الناجية يمكن أن يؤثر على كيفية العمل مع الشخص ومساعدته/مساعدتها على الشفاء. كمجموعة، من المهم أن نعترف بأهمية مواقفنا ونهجنا للخدمات كعاملين </a:t>
            </a:r>
            <a:r>
              <a:rPr lang="ar-SA" sz="2800" spc="0" dirty="0" smtClean="0">
                <a:latin typeface="Arial"/>
                <a:cs typeface="+mn-cs"/>
              </a:rPr>
              <a:t>اجتماعيين</a:t>
            </a:r>
            <a:r>
              <a:rPr lang="ar-EG" sz="2800" spc="0" dirty="0" smtClean="0">
                <a:latin typeface="Arial"/>
                <a:cs typeface="+mn-cs"/>
              </a:rPr>
              <a:t>.</a:t>
            </a:r>
            <a:endParaRPr lang="ar-SA" sz="2800" spc="0" dirty="0">
              <a:latin typeface="Arial"/>
              <a:cs typeface="+mn-cs"/>
            </a:endParaRPr>
          </a:p>
        </p:txBody>
      </p:sp>
    </p:spTree>
    <p:extLst>
      <p:ext uri="{BB962C8B-B14F-4D97-AF65-F5344CB8AC3E}">
        <p14:creationId xmlns:p14="http://schemas.microsoft.com/office/powerpoint/2010/main" val="1007244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spc="0" smtClean="0">
                <a:latin typeface="Arial"/>
                <a:cs typeface="Arial"/>
              </a:rPr>
              <a:t>الإنهاء</a:t>
            </a:r>
          </a:p>
        </p:txBody>
      </p:sp>
      <p:sp>
        <p:nvSpPr>
          <p:cNvPr id="3" name="Content Placeholder 2"/>
          <p:cNvSpPr>
            <a:spLocks noGrp="1"/>
          </p:cNvSpPr>
          <p:nvPr>
            <p:ph type="body" sz="quarter" idx="10"/>
          </p:nvPr>
        </p:nvSpPr>
        <p:spPr>
          <a:xfrm>
            <a:off x="3044193" y="2294319"/>
            <a:ext cx="6123869" cy="578554"/>
          </a:xfrm>
        </p:spPr>
        <p:txBody>
          <a:bodyPr>
            <a:noAutofit/>
          </a:bodyPr>
          <a:lstStyle/>
          <a:p>
            <a:pPr rtl="1">
              <a:buClr>
                <a:schemeClr val="accent4">
                  <a:lumMod val="75000"/>
                </a:schemeClr>
              </a:buClr>
              <a:buNone/>
            </a:pPr>
            <a:r>
              <a:rPr lang="ar-SA" sz="3600" spc="0" dirty="0">
                <a:latin typeface="Arial"/>
                <a:cs typeface="Arial"/>
              </a:rPr>
              <a:t>هل توجد أسئلة؟</a:t>
            </a:r>
          </a:p>
          <a:p>
            <a:pPr rtl="1">
              <a:buClr>
                <a:schemeClr val="accent4">
                  <a:lumMod val="75000"/>
                </a:schemeClr>
              </a:buClr>
              <a:buFont typeface="Arial" panose="020B0604020202020204" pitchFamily="34" charset="0"/>
              <a:buChar char="•"/>
            </a:pPr>
            <a:endParaRPr lang="ar-SA" sz="3600" spc="0" dirty="0">
              <a:cs typeface="Arial"/>
            </a:endParaRPr>
          </a:p>
          <a:p>
            <a:pPr rtl="1"/>
            <a:endParaRPr lang="ar-SA" sz="3600" spc="0" dirty="0"/>
          </a:p>
        </p:txBody>
      </p:sp>
      <p:sp>
        <p:nvSpPr>
          <p:cNvPr id="4" name="Content Placeholder 2"/>
          <p:cNvSpPr>
            <a:spLocks noGrp="1"/>
          </p:cNvSpPr>
          <p:nvPr>
            <p:ph type="body" sz="quarter" idx="10"/>
          </p:nvPr>
        </p:nvSpPr>
        <p:spPr>
          <a:xfrm>
            <a:off x="3124404" y="3866446"/>
            <a:ext cx="6123869" cy="578554"/>
          </a:xfrm>
        </p:spPr>
        <p:txBody>
          <a:bodyPr>
            <a:noAutofit/>
          </a:bodyPr>
          <a:lstStyle/>
          <a:p>
            <a:pPr rtl="1">
              <a:buClr>
                <a:schemeClr val="accent4">
                  <a:lumMod val="75000"/>
                </a:schemeClr>
              </a:buClr>
              <a:buNone/>
            </a:pPr>
            <a:r>
              <a:rPr lang="ar-SA" sz="3600" spc="0" dirty="0">
                <a:solidFill>
                  <a:schemeClr val="accent5"/>
                </a:solidFill>
                <a:latin typeface="Arial"/>
                <a:cs typeface="Arial"/>
              </a:rPr>
              <a:t>هل توجد مخاوف؟</a:t>
            </a:r>
          </a:p>
          <a:p>
            <a:pPr rtl="1">
              <a:buClr>
                <a:schemeClr val="accent4">
                  <a:lumMod val="75000"/>
                </a:schemeClr>
              </a:buClr>
              <a:buFont typeface="Arial" panose="020B0604020202020204" pitchFamily="34" charset="0"/>
              <a:buChar char="•"/>
            </a:pPr>
            <a:endParaRPr lang="ar-SA" sz="3600" spc="0" dirty="0">
              <a:cs typeface="Arial"/>
            </a:endParaRPr>
          </a:p>
          <a:p>
            <a:pPr rtl="1"/>
            <a:endParaRPr lang="ar-SA" sz="3600" spc="0" dirty="0"/>
          </a:p>
        </p:txBody>
      </p:sp>
      <p:sp>
        <p:nvSpPr>
          <p:cNvPr id="5" name="Content Placeholder 2"/>
          <p:cNvSpPr>
            <a:spLocks noGrp="1"/>
          </p:cNvSpPr>
          <p:nvPr>
            <p:ph type="body" sz="quarter" idx="10"/>
          </p:nvPr>
        </p:nvSpPr>
        <p:spPr>
          <a:xfrm>
            <a:off x="3108362" y="5534824"/>
            <a:ext cx="6123869" cy="578554"/>
          </a:xfrm>
        </p:spPr>
        <p:txBody>
          <a:bodyPr>
            <a:noAutofit/>
          </a:bodyPr>
          <a:lstStyle/>
          <a:p>
            <a:pPr rtl="1">
              <a:buClr>
                <a:schemeClr val="accent4">
                  <a:lumMod val="75000"/>
                </a:schemeClr>
              </a:buClr>
              <a:buNone/>
            </a:pPr>
            <a:r>
              <a:rPr lang="ar-SA" sz="3600" spc="0" dirty="0">
                <a:solidFill>
                  <a:schemeClr val="accent6"/>
                </a:solidFill>
                <a:latin typeface="Arial"/>
                <a:cs typeface="Arial"/>
              </a:rPr>
              <a:t>هل توجد أفكار؟</a:t>
            </a:r>
          </a:p>
          <a:p>
            <a:pPr rtl="1">
              <a:buClr>
                <a:schemeClr val="accent4">
                  <a:lumMod val="75000"/>
                </a:schemeClr>
              </a:buClr>
              <a:buFont typeface="Arial" panose="020B0604020202020204" pitchFamily="34" charset="0"/>
              <a:buChar char="•"/>
            </a:pPr>
            <a:endParaRPr lang="ar-SA" sz="3600" spc="0" dirty="0">
              <a:solidFill>
                <a:schemeClr val="accent6"/>
              </a:solidFill>
              <a:cs typeface="Arial"/>
            </a:endParaRPr>
          </a:p>
          <a:p>
            <a:pPr rtl="1"/>
            <a:endParaRPr lang="ar-SA" sz="3600" spc="0" dirty="0">
              <a:solidFill>
                <a:schemeClr val="accent6"/>
              </a:solidFill>
            </a:endParaRPr>
          </a:p>
        </p:txBody>
      </p:sp>
    </p:spTree>
    <p:extLst>
      <p:ext uri="{BB962C8B-B14F-4D97-AF65-F5344CB8AC3E}">
        <p14:creationId xmlns:p14="http://schemas.microsoft.com/office/powerpoint/2010/main" val="712827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algn="r" rtl="1" eaLnBrk="1" fontAlgn="auto" hangingPunct="1">
              <a:spcAft>
                <a:spcPts val="0"/>
              </a:spcAft>
              <a:defRPr/>
            </a:pPr>
            <a:r>
              <a:rPr lang="ar-SA" spc="0" dirty="0">
                <a:cs typeface="+mn-cs"/>
              </a:rPr>
              <a:t>مواقف وتصورات </a:t>
            </a:r>
            <a:r>
              <a:rPr lang="ar-SA" spc="0" dirty="0" smtClean="0">
                <a:cs typeface="+mn-cs"/>
              </a:rPr>
              <a:t>الناجين/الناجيات </a:t>
            </a:r>
            <a:r>
              <a:rPr lang="ar-SA" spc="0" dirty="0">
                <a:cs typeface="+mn-cs"/>
              </a:rPr>
              <a:t>من العنف المبني على النوع الاجتماعي</a:t>
            </a:r>
            <a:endParaRPr spc="0" dirty="0">
              <a:cs typeface="+mn-cs"/>
            </a:endParaRPr>
          </a:p>
        </p:txBody>
      </p:sp>
      <p:sp>
        <p:nvSpPr>
          <p:cNvPr id="5" name="Text Placeholder 4"/>
          <p:cNvSpPr>
            <a:spLocks noGrp="1"/>
          </p:cNvSpPr>
          <p:nvPr>
            <p:ph type="body" sz="quarter" idx="10"/>
          </p:nvPr>
        </p:nvSpPr>
        <p:spPr>
          <a:xfrm>
            <a:off x="973138" y="1270000"/>
            <a:ext cx="10329862" cy="720725"/>
          </a:xfrm>
        </p:spPr>
        <p:txBody>
          <a:bodyPr/>
          <a:lstStyle/>
          <a:p>
            <a:pPr algn="r" rtl="1">
              <a:buFont typeface="Tw Cen MT" charset="0"/>
              <a:buChar char=" "/>
              <a:defRPr/>
            </a:pPr>
            <a:r>
              <a:rPr lang="ar-SA" spc="0" smtClean="0">
                <a:latin typeface="Arial"/>
                <a:cs typeface="Arial"/>
              </a:rPr>
              <a:t>الوحدة 6</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spc="0" dirty="0"/>
          </a:p>
        </p:txBody>
      </p:sp>
      <p:cxnSp>
        <p:nvCxnSpPr>
          <p:cNvPr id="7" name="Straight Connector 6"/>
          <p:cNvCxnSpPr/>
          <p:nvPr/>
        </p:nvCxnSpPr>
        <p:spPr>
          <a:xfrm>
            <a:off x="1062404" y="40782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08567" y="1048348"/>
            <a:ext cx="4478866" cy="5053469"/>
          </a:xfrm>
        </p:spPr>
        <p:txBody>
          <a:bodyPr/>
          <a:lstStyle/>
          <a:p>
            <a:pPr algn="r" rtl="1">
              <a:buFont typeface="Wingdings" panose="05000000000000000000" pitchFamily="2" charset="2"/>
              <a:buChar char=""/>
            </a:pPr>
            <a:r>
              <a:rPr lang="ar-SA" sz="2400" dirty="0">
                <a:latin typeface="Arial"/>
                <a:cs typeface="+mn-cs"/>
              </a:rPr>
              <a:t>التعرف على مواقفك وتصوراتك المتعلقة بالعنف المبني على النوع الاجتماعي  والبدء في تقييمها</a:t>
            </a:r>
          </a:p>
          <a:p>
            <a:pPr algn="r" rtl="1">
              <a:buFont typeface="Wingdings" panose="05000000000000000000" pitchFamily="2" charset="2"/>
              <a:buChar char=""/>
            </a:pPr>
            <a:r>
              <a:rPr lang="ar-SA" sz="2400" dirty="0">
                <a:latin typeface="Arial"/>
                <a:cs typeface="+mn-cs"/>
              </a:rPr>
              <a:t>معرفة كيفية استخدام المواقف التي تركز </a:t>
            </a:r>
            <a:r>
              <a:rPr lang="ar-SA" sz="2400" dirty="0" smtClean="0">
                <a:latin typeface="Arial"/>
                <a:cs typeface="+mn-cs"/>
              </a:rPr>
              <a:t>على</a:t>
            </a:r>
            <a:r>
              <a:rPr lang="ar-EG" sz="2400" dirty="0" smtClean="0">
                <a:latin typeface="Arial"/>
                <a:cs typeface="+mn-cs"/>
              </a:rPr>
              <a:t> </a:t>
            </a:r>
            <a:r>
              <a:rPr lang="ar-SA" sz="2400" dirty="0" smtClean="0">
                <a:latin typeface="Arial"/>
                <a:cs typeface="+mn-cs"/>
              </a:rPr>
              <a:t>الناجين/الناجيات </a:t>
            </a:r>
            <a:r>
              <a:rPr lang="ar-SA" sz="2400" dirty="0">
                <a:latin typeface="Arial"/>
                <a:cs typeface="+mn-cs"/>
              </a:rPr>
              <a:t>في الممارسة اليومية مع  /الناجيات من العنف المبني على النوع الاجتماعي </a:t>
            </a:r>
          </a:p>
          <a:p>
            <a:pPr algn="r" rtl="1">
              <a:buFont typeface="Wingdings" panose="05000000000000000000" pitchFamily="2" charset="2"/>
              <a:buChar char=""/>
            </a:pPr>
            <a:r>
              <a:rPr lang="ar-SA" sz="2400" dirty="0">
                <a:latin typeface="Arial"/>
                <a:cs typeface="+mn-cs"/>
              </a:rPr>
              <a:t>إقرار أن العمل مع  الناجين/الناجيات من  العنف المبني على النوع الاجتماعي  يتطلب الدعم من الزملاء والمشرفين ومن نفسك. </a:t>
            </a:r>
          </a:p>
          <a:p>
            <a:pPr rtl="1"/>
            <a:endParaRPr lang="ar-SA" sz="2400" dirty="0">
              <a:cs typeface="+mn-cs"/>
            </a:endParaRPr>
          </a:p>
        </p:txBody>
      </p:sp>
      <p:sp>
        <p:nvSpPr>
          <p:cNvPr id="4" name="Title 1"/>
          <p:cNvSpPr txBox="1">
            <a:spLocks/>
          </p:cNvSpPr>
          <p:nvPr/>
        </p:nvSpPr>
        <p:spPr>
          <a:xfrm>
            <a:off x="6877756" y="2419659"/>
            <a:ext cx="4769556" cy="1545564"/>
          </a:xfrm>
          <a:prstGeom prst="rect">
            <a:avLst/>
          </a:prstGeom>
          <a:ln w="38100">
            <a:solidFill>
              <a:schemeClr val="accent1"/>
            </a:solidFill>
          </a:ln>
        </p:spPr>
        <p:txBody>
          <a:bodyPr vert="horz" lIns="91440" tIns="45720" rIns="91440" bIns="45720" rtlCol="0" anchor="ctr">
            <a:normAutofit/>
          </a:bodyPr>
          <a:lstStyle>
            <a:lvl1pPr algn="ctr" rtl="0" eaLnBrk="0" fontAlgn="base" hangingPunct="0">
              <a:lnSpc>
                <a:spcPct val="80000"/>
              </a:lnSpc>
              <a:spcBef>
                <a:spcPct val="0"/>
              </a:spcBef>
              <a:spcAft>
                <a:spcPct val="0"/>
              </a:spcAft>
              <a:defRPr sz="4400" kern="1200" cap="all" spc="300" baseline="0">
                <a:solidFill>
                  <a:schemeClr val="bg1"/>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a:lstStyle>
          <a:p>
            <a:pPr rtl="1"/>
            <a:r>
              <a:rPr lang="ar-EG" sz="4000" spc="0" dirty="0" smtClean="0">
                <a:cs typeface="+mn-cs"/>
              </a:rPr>
              <a:t>الأهداف</a:t>
            </a:r>
            <a:endParaRPr lang="en-US" sz="4000" spc="0" dirty="0">
              <a:cs typeface="+mn-cs"/>
            </a:endParaRPr>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التمرين</a:t>
            </a:r>
            <a:endParaRPr spc="0" dirty="0">
              <a:cs typeface="+mn-cs"/>
            </a:endParaRPr>
          </a:p>
        </p:txBody>
      </p:sp>
      <p:sp>
        <p:nvSpPr>
          <p:cNvPr id="4" name="Cloud Callout 3"/>
          <p:cNvSpPr/>
          <p:nvPr/>
        </p:nvSpPr>
        <p:spPr>
          <a:xfrm flipH="1">
            <a:off x="2297722" y="1688124"/>
            <a:ext cx="7066015" cy="4154330"/>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2800" dirty="0">
                <a:solidFill>
                  <a:schemeClr val="tx1"/>
                </a:solidFill>
                <a:latin typeface="Arial"/>
              </a:rPr>
              <a:t>ما المواقف والممارسات في مجتمعاتنا؟</a:t>
            </a:r>
          </a:p>
        </p:txBody>
      </p:sp>
    </p:spTree>
    <p:extLst>
      <p:ext uri="{BB962C8B-B14F-4D97-AF65-F5344CB8AC3E}">
        <p14:creationId xmlns:p14="http://schemas.microsoft.com/office/powerpoint/2010/main" val="1632689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4623" y="2419659"/>
            <a:ext cx="4769556" cy="1545564"/>
          </a:xfrm>
        </p:spPr>
        <p:txBody>
          <a:bodyPr>
            <a:normAutofit/>
          </a:bodyPr>
          <a:lstStyle/>
          <a:p>
            <a:pPr rtl="1"/>
            <a:r>
              <a:rPr lang="ar-EG" sz="4000" spc="0" dirty="0" smtClean="0">
                <a:latin typeface="Arial"/>
                <a:cs typeface="Arial"/>
              </a:rPr>
              <a:t>النشاط</a:t>
            </a:r>
            <a:endParaRPr lang="ar-SA" sz="4000" spc="0" dirty="0" smtClean="0">
              <a:latin typeface="Arial"/>
              <a:cs typeface="Arial"/>
            </a:endParaRPr>
          </a:p>
        </p:txBody>
      </p:sp>
      <p:sp>
        <p:nvSpPr>
          <p:cNvPr id="6" name="Oval Callout 5"/>
          <p:cNvSpPr/>
          <p:nvPr/>
        </p:nvSpPr>
        <p:spPr>
          <a:xfrm flipH="1">
            <a:off x="663222" y="1555443"/>
            <a:ext cx="4708358" cy="2944367"/>
          </a:xfrm>
          <a:prstGeom prst="wedgeEllipseCallou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defRPr/>
            </a:pPr>
            <a:r>
              <a:rPr lang="ar-SA" sz="2800" dirty="0">
                <a:solidFill>
                  <a:schemeClr val="tx1"/>
                </a:solidFill>
                <a:latin typeface="Arial"/>
                <a:cs typeface="Arial"/>
              </a:rPr>
              <a:t>ماذا يقول الأشخاص للناجين/للناجيات؟ </a:t>
            </a:r>
          </a:p>
        </p:txBody>
      </p:sp>
    </p:spTree>
    <p:extLst>
      <p:ext uri="{BB962C8B-B14F-4D97-AF65-F5344CB8AC3E}">
        <p14:creationId xmlns:p14="http://schemas.microsoft.com/office/powerpoint/2010/main" val="1579621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هل تسأل عن ذلك؟</a:t>
            </a:r>
            <a:endParaRPr spc="0" dirty="0">
              <a:cs typeface="+mn-cs"/>
            </a:endParaRPr>
          </a:p>
        </p:txBody>
      </p:sp>
      <p:pic>
        <p:nvPicPr>
          <p:cNvPr id="6" name="Picture 2" descr="http://thumbs.dreamstime.com/z/too-many-question-marks-background-red-mark-3904127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0984"/>
          <a:stretch/>
        </p:blipFill>
        <p:spPr bwMode="auto">
          <a:xfrm>
            <a:off x="3097704" y="2084832"/>
            <a:ext cx="6290801" cy="4105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5536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5815" y="1887415"/>
            <a:ext cx="11277599" cy="4022725"/>
          </a:xfrm>
        </p:spPr>
        <p:txBody>
          <a:bodyPr>
            <a:noAutofit/>
          </a:bodyPr>
          <a:lstStyle/>
          <a:p>
            <a:pPr algn="r" rtl="1">
              <a:spcBef>
                <a:spcPct val="0"/>
              </a:spcBef>
              <a:buFont typeface="Wingdings" pitchFamily="2" charset="2"/>
              <a:buChar char="q"/>
            </a:pPr>
            <a:r>
              <a:rPr lang="ar-SA" altLang="en-US" sz="2400" spc="0" dirty="0">
                <a:latin typeface="Arial"/>
                <a:cs typeface="+mn-cs"/>
              </a:rPr>
              <a:t>من أجل حماية الناجي/الناجية، يجب على مقدم الخدمة أن يبلغ الشرطة دائماً عن عنف الشريك أو العنف الجنسي.</a:t>
            </a:r>
          </a:p>
          <a:p>
            <a:pPr algn="r" rtl="1">
              <a:spcBef>
                <a:spcPct val="0"/>
              </a:spcBef>
              <a:buFont typeface="Wingdings" pitchFamily="2" charset="2"/>
              <a:buChar char="q"/>
            </a:pPr>
            <a:endParaRPr lang="ar-SA" altLang="en-US" sz="2400" spc="0" dirty="0">
              <a:cs typeface="+mn-cs"/>
            </a:endParaRPr>
          </a:p>
          <a:p>
            <a:pPr algn="r" rtl="1">
              <a:spcBef>
                <a:spcPct val="0"/>
              </a:spcBef>
              <a:buFont typeface="Wingdings" pitchFamily="2" charset="2"/>
              <a:buChar char="q"/>
            </a:pPr>
            <a:r>
              <a:rPr lang="ar-SA" altLang="en-US" sz="2400" spc="0" dirty="0">
                <a:latin typeface="Arial"/>
                <a:cs typeface="+mn-cs"/>
              </a:rPr>
              <a:t>أفضل حل للمرأة التي تخوض علاقة مسيئة هو ترك </a:t>
            </a:r>
            <a:r>
              <a:rPr lang="ar-SA" altLang="en-US" sz="2400" spc="0" dirty="0" smtClean="0">
                <a:latin typeface="Arial"/>
                <a:cs typeface="+mn-cs"/>
              </a:rPr>
              <a:t>المعتدي.</a:t>
            </a:r>
            <a:endParaRPr lang="ar-SA" altLang="en-US" sz="2400" spc="0" dirty="0">
              <a:latin typeface="Arial"/>
              <a:cs typeface="+mn-cs"/>
            </a:endParaRPr>
          </a:p>
          <a:p>
            <a:pPr algn="r" rtl="1">
              <a:spcBef>
                <a:spcPct val="0"/>
              </a:spcBef>
              <a:buFont typeface="Wingdings" pitchFamily="2" charset="2"/>
              <a:buChar char="q"/>
            </a:pPr>
            <a:endParaRPr lang="ar-SA" altLang="en-US" sz="2400" spc="0" dirty="0">
              <a:cs typeface="+mn-cs"/>
            </a:endParaRPr>
          </a:p>
          <a:p>
            <a:pPr algn="r" rtl="1">
              <a:spcBef>
                <a:spcPct val="0"/>
              </a:spcBef>
              <a:buFont typeface="Wingdings" pitchFamily="2" charset="2"/>
              <a:buChar char="q"/>
            </a:pPr>
            <a:r>
              <a:rPr lang="ar-SA" altLang="en-US" sz="2400" spc="0" dirty="0">
                <a:latin typeface="Arial"/>
                <a:cs typeface="+mn-cs"/>
              </a:rPr>
              <a:t>النساء اللاتي يبقين في علاقات مسيئة يوافقن على العنف من جانب المعتدي.</a:t>
            </a:r>
          </a:p>
          <a:p>
            <a:pPr algn="r" rtl="1">
              <a:spcBef>
                <a:spcPct val="0"/>
              </a:spcBef>
              <a:buFont typeface="Wingdings" pitchFamily="2" charset="2"/>
              <a:buChar char="q"/>
            </a:pPr>
            <a:endParaRPr lang="ar-SA" altLang="en-US" sz="2400" spc="0" dirty="0">
              <a:cs typeface="+mn-cs"/>
            </a:endParaRPr>
          </a:p>
          <a:p>
            <a:pPr algn="r" rtl="1">
              <a:spcBef>
                <a:spcPct val="0"/>
              </a:spcBef>
              <a:buFont typeface="Wingdings" pitchFamily="2" charset="2"/>
              <a:buChar char="q"/>
            </a:pPr>
            <a:r>
              <a:rPr lang="ar-SA" altLang="en-US" sz="2400" spc="0" dirty="0">
                <a:latin typeface="Arial"/>
                <a:cs typeface="+mn-cs"/>
              </a:rPr>
              <a:t> وينبغي على الناجيات اللاتي تعرضن للاغتصاب عدم إخبار أحد في المجتمع حتى لا يتم وصمهم </a:t>
            </a:r>
            <a:r>
              <a:rPr lang="ar-SA" altLang="en-US" sz="2400" spc="0" dirty="0" smtClean="0">
                <a:latin typeface="Arial"/>
                <a:cs typeface="+mn-cs"/>
              </a:rPr>
              <a:t>بالعار</a:t>
            </a:r>
            <a:endParaRPr lang="ar-SA" altLang="en-US" sz="2400" spc="0" dirty="0">
              <a:cs typeface="+mn-cs"/>
            </a:endParaRPr>
          </a:p>
          <a:p>
            <a:pPr algn="r" rtl="1"/>
            <a:endParaRPr lang="ar-SA" sz="2400" spc="0" dirty="0">
              <a:cs typeface="+mn-cs"/>
            </a:endParaRPr>
          </a:p>
        </p:txBody>
      </p:sp>
      <p:sp>
        <p:nvSpPr>
          <p:cNvPr id="6" name="Title 1"/>
          <p:cNvSpPr>
            <a:spLocks noGrp="1"/>
          </p:cNvSpPr>
          <p:nvPr>
            <p:ph type="title"/>
          </p:nvPr>
        </p:nvSpPr>
        <p:spPr>
          <a:xfrm>
            <a:off x="375016" y="204215"/>
            <a:ext cx="11435983" cy="1136341"/>
          </a:xfrm>
        </p:spPr>
        <p:txBody>
          <a:bodyPr/>
          <a:lstStyle/>
          <a:p>
            <a:pPr algn="r" rtl="1"/>
            <a:r>
              <a:rPr lang="ar-SA" spc="0" dirty="0">
                <a:cs typeface="+mn-cs"/>
              </a:rPr>
              <a:t>المواقف</a:t>
            </a:r>
            <a:endParaRPr lang="en-US" spc="0" dirty="0">
              <a:cs typeface="+mn-cs"/>
            </a:endParaRPr>
          </a:p>
        </p:txBody>
      </p:sp>
    </p:spTree>
    <p:extLst>
      <p:ext uri="{BB962C8B-B14F-4D97-AF65-F5344CB8AC3E}">
        <p14:creationId xmlns:p14="http://schemas.microsoft.com/office/powerpoint/2010/main" val="3124628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لماذا نلقي اللوم على </a:t>
            </a:r>
            <a:r>
              <a:rPr lang="ar-SA" spc="0" dirty="0" smtClean="0">
                <a:cs typeface="+mn-cs"/>
              </a:rPr>
              <a:t>الناجين/الناجيات</a:t>
            </a:r>
            <a:r>
              <a:rPr lang="ar-SA" spc="0" dirty="0">
                <a:cs typeface="+mn-cs"/>
              </a:rPr>
              <a:t>؟</a:t>
            </a:r>
            <a:endParaRPr spc="0" dirty="0">
              <a:cs typeface="+mn-cs"/>
            </a:endParaRPr>
          </a:p>
        </p:txBody>
      </p:sp>
      <p:sp>
        <p:nvSpPr>
          <p:cNvPr id="3" name="Content Placeholder 2"/>
          <p:cNvSpPr>
            <a:spLocks noGrp="1"/>
          </p:cNvSpPr>
          <p:nvPr>
            <p:ph idx="1"/>
          </p:nvPr>
        </p:nvSpPr>
        <p:spPr>
          <a:xfrm>
            <a:off x="4605337" y="2108445"/>
            <a:ext cx="7205662" cy="4022725"/>
          </a:xfrm>
        </p:spPr>
        <p:txBody>
          <a:bodyPr>
            <a:noAutofit/>
          </a:bodyPr>
          <a:lstStyle/>
          <a:p>
            <a:pPr algn="r" rtl="1">
              <a:lnSpc>
                <a:spcPct val="120000"/>
              </a:lnSpc>
              <a:buClr>
                <a:schemeClr val="accent4">
                  <a:lumMod val="75000"/>
                </a:schemeClr>
              </a:buClr>
              <a:buFont typeface="Arial" panose="020B0604020202020204" pitchFamily="34" charset="0"/>
              <a:buChar char="•"/>
            </a:pPr>
            <a:r>
              <a:rPr lang="ar-SA" spc="0" dirty="0" smtClean="0">
                <a:latin typeface="Arial"/>
                <a:cs typeface="+mn-cs"/>
              </a:rPr>
              <a:t> </a:t>
            </a:r>
            <a:r>
              <a:rPr lang="ar-SA" sz="2400" spc="0" dirty="0">
                <a:latin typeface="Arial"/>
                <a:cs typeface="+mn-cs"/>
              </a:rPr>
              <a:t>غالباً ما يكون سلوك الرجال مقبولاً، لأن الرجال عادةً ما يتمتعون بسلطة أكبر</a:t>
            </a:r>
          </a:p>
          <a:p>
            <a:pPr algn="r" rtl="1">
              <a:lnSpc>
                <a:spcPct val="120000"/>
              </a:lnSpc>
              <a:buClr>
                <a:schemeClr val="accent4">
                  <a:lumMod val="75000"/>
                </a:schemeClr>
              </a:buClr>
              <a:buFont typeface="Arial" panose="020B0604020202020204" pitchFamily="34" charset="0"/>
              <a:buChar char="•"/>
            </a:pPr>
            <a:r>
              <a:rPr lang="ar-SA" sz="2400" spc="0" dirty="0">
                <a:latin typeface="Arial"/>
                <a:cs typeface="+mn-cs"/>
              </a:rPr>
              <a:t> تنصب أعمال المضايقة في معظم المجتمعات على الأشخاص الذين تعتقد هذه المجتمعات أن في إمكانها السيطرة عليهم، فالضحية هي التي تمتلك  سلطة أقل من المسيء وتكون في  الحالة الأكثر  ضعفاً</a:t>
            </a:r>
          </a:p>
          <a:p>
            <a:pPr algn="r" rtl="1">
              <a:lnSpc>
                <a:spcPct val="120000"/>
              </a:lnSpc>
              <a:buClr>
                <a:schemeClr val="accent4">
                  <a:lumMod val="75000"/>
                </a:schemeClr>
              </a:buClr>
              <a:buFont typeface="Arial" panose="020B0604020202020204" pitchFamily="34" charset="0"/>
              <a:buChar char="•"/>
            </a:pPr>
            <a:r>
              <a:rPr lang="ar-SA" sz="2400" spc="0" dirty="0">
                <a:latin typeface="Arial"/>
                <a:cs typeface="+mn-cs"/>
              </a:rPr>
              <a:t> إن إلقاء اللوم على الضحية هو أحد أشكال إساءة استخدام السلطة التي نرتكبها أحياناً كأشخاص يتحدثون عن العنف</a:t>
            </a:r>
          </a:p>
        </p:txBody>
      </p:sp>
      <p:sp>
        <p:nvSpPr>
          <p:cNvPr id="4" name="Cloud Callout 3"/>
          <p:cNvSpPr/>
          <p:nvPr/>
        </p:nvSpPr>
        <p:spPr>
          <a:xfrm flipH="1">
            <a:off x="578461" y="1925053"/>
            <a:ext cx="3713439" cy="2408290"/>
          </a:xfrm>
          <a:prstGeom prst="cloud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SA" dirty="0">
                <a:solidFill>
                  <a:schemeClr val="tx1"/>
                </a:solidFill>
                <a:latin typeface="Arial"/>
              </a:rPr>
              <a:t>تشعر جميع المجتمعات تقريباً بالعجز عن السيطرة على المسيء. لماذا؟</a:t>
            </a:r>
          </a:p>
          <a:p>
            <a:pPr algn="ctr" rtl="1"/>
            <a:endParaRPr lang="ar-SA" dirty="0">
              <a:solidFill>
                <a:schemeClr val="tx1"/>
              </a:solidFill>
            </a:endParaRPr>
          </a:p>
        </p:txBody>
      </p:sp>
    </p:spTree>
    <p:extLst>
      <p:ext uri="{BB962C8B-B14F-4D97-AF65-F5344CB8AC3E}">
        <p14:creationId xmlns:p14="http://schemas.microsoft.com/office/powerpoint/2010/main" val="111351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pPr algn="r" rtl="1"/>
            <a:r>
              <a:rPr lang="ar-SA" spc="0" dirty="0">
                <a:cs typeface="+mn-cs"/>
              </a:rPr>
              <a:t>المواقف التي تركز على </a:t>
            </a:r>
            <a:r>
              <a:rPr lang="ar-SA" spc="0" dirty="0" smtClean="0">
                <a:cs typeface="+mn-cs"/>
              </a:rPr>
              <a:t>الناجين/الناجيات</a:t>
            </a:r>
            <a:endParaRPr spc="0" dirty="0">
              <a:cs typeface="+mn-cs"/>
            </a:endParaRPr>
          </a:p>
        </p:txBody>
      </p:sp>
      <p:sp>
        <p:nvSpPr>
          <p:cNvPr id="20483" name="Content Placeholder 4"/>
          <p:cNvSpPr>
            <a:spLocks noGrp="1"/>
          </p:cNvSpPr>
          <p:nvPr>
            <p:ph idx="1"/>
          </p:nvPr>
        </p:nvSpPr>
        <p:spPr>
          <a:xfrm>
            <a:off x="1023938" y="1899138"/>
            <a:ext cx="9720262" cy="4409587"/>
          </a:xfrm>
          <a:noFill/>
        </p:spPr>
        <p:txBody>
          <a:bodyPr>
            <a:normAutofit/>
          </a:bodyPr>
          <a:lstStyle/>
          <a:p>
            <a:pPr marL="514350" indent="-514350" algn="r" rtl="1">
              <a:buClr>
                <a:schemeClr val="bg1"/>
              </a:buClr>
              <a:buFont typeface="Arial" pitchFamily="34" charset="0"/>
              <a:buChar char="•"/>
            </a:pPr>
            <a:r>
              <a:rPr lang="ar-SA" altLang="en-US" sz="2200" spc="0" dirty="0">
                <a:latin typeface="Arial"/>
                <a:cs typeface="+mn-cs"/>
              </a:rPr>
              <a:t>الأشخاص لهم الحق في عيش حياة خالية من العنف.</a:t>
            </a:r>
          </a:p>
          <a:p>
            <a:pPr marL="514350" indent="-514350" algn="r" rtl="1">
              <a:buClr>
                <a:schemeClr val="bg1"/>
              </a:buClr>
              <a:buFont typeface="Arial" pitchFamily="34" charset="0"/>
              <a:buChar char="•"/>
            </a:pPr>
            <a:r>
              <a:rPr lang="ar-SA" altLang="en-US" sz="2200" spc="0" dirty="0">
                <a:latin typeface="Arial"/>
                <a:cs typeface="+mn-cs"/>
              </a:rPr>
              <a:t>الناجون/الناجيات ليسوا على خطأ أو موضع لوم بسبب العنف الذي يتعرضون له.</a:t>
            </a:r>
          </a:p>
          <a:p>
            <a:pPr marL="514350" indent="-514350" algn="r" rtl="1">
              <a:buClr>
                <a:schemeClr val="bg1"/>
              </a:buClr>
              <a:buFont typeface="Arial" pitchFamily="34" charset="0"/>
              <a:buChar char="•"/>
            </a:pPr>
            <a:r>
              <a:rPr lang="ar-SA" altLang="en-US" sz="2200" spc="0" dirty="0">
                <a:latin typeface="Arial"/>
                <a:cs typeface="+mn-cs"/>
              </a:rPr>
              <a:t>ينبغي ألا يُوصم/توصم </a:t>
            </a:r>
            <a:r>
              <a:rPr lang="ar-SA" altLang="en-US" sz="2200" spc="0" dirty="0" smtClean="0">
                <a:latin typeface="Arial"/>
                <a:cs typeface="+mn-cs"/>
              </a:rPr>
              <a:t>الناجين/الناجيات </a:t>
            </a:r>
            <a:r>
              <a:rPr lang="ar-SA" altLang="en-US" sz="2200" spc="0" dirty="0">
                <a:latin typeface="Arial"/>
                <a:cs typeface="+mn-cs"/>
              </a:rPr>
              <a:t>بالعار أو الخزي أو الاستهزاء بسبب العنف الذي تعرضوا/تعرضن له.</a:t>
            </a:r>
          </a:p>
          <a:p>
            <a:pPr marL="514350" indent="-514350" algn="r" rtl="1">
              <a:buClr>
                <a:schemeClr val="bg1"/>
              </a:buClr>
              <a:buFont typeface="Arial" pitchFamily="34" charset="0"/>
              <a:buChar char="•"/>
            </a:pPr>
            <a:r>
              <a:rPr lang="ar-SA" altLang="en-US" sz="2200" spc="0" dirty="0">
                <a:latin typeface="Arial"/>
                <a:cs typeface="+mn-cs"/>
              </a:rPr>
              <a:t>الناجون/الناجيات يقولون الحقيقة بشأن العنف الذي تعرضوا له.</a:t>
            </a:r>
          </a:p>
          <a:p>
            <a:pPr marL="514350" indent="-514350" algn="r" rtl="1">
              <a:buClr>
                <a:schemeClr val="bg1"/>
              </a:buClr>
              <a:buFont typeface="Arial" pitchFamily="34" charset="0"/>
              <a:buChar char="•"/>
            </a:pPr>
            <a:r>
              <a:rPr lang="ar-SA" altLang="en-US" sz="2200" spc="0" dirty="0">
                <a:latin typeface="Arial"/>
                <a:cs typeface="+mn-cs"/>
              </a:rPr>
              <a:t>ينبغي ألا يُجبر الناجون/الناجيات على الكشف عن تجربتهم أو الإبلاغ عنها لأي شخص.</a:t>
            </a:r>
          </a:p>
          <a:p>
            <a:pPr marL="514350" indent="-514350" algn="r" rtl="1">
              <a:buClr>
                <a:schemeClr val="bg1"/>
              </a:buClr>
              <a:buFont typeface="Arial" pitchFamily="34" charset="0"/>
              <a:buChar char="•"/>
            </a:pPr>
            <a:r>
              <a:rPr lang="ar-SA" altLang="en-US" sz="2200" spc="0" dirty="0">
                <a:latin typeface="Arial"/>
                <a:cs typeface="+mn-cs"/>
              </a:rPr>
              <a:t>للناجين/الناجيات الحق في اتخاذ قراراتهم/قرارتهن بشأن رعايتهم/رعايتهن وحياتهم/حياتهن.</a:t>
            </a:r>
          </a:p>
          <a:p>
            <a:pPr marL="514350" indent="-514350" algn="r" rtl="1">
              <a:buClr>
                <a:schemeClr val="bg1"/>
              </a:buClr>
              <a:buFont typeface="Arial" pitchFamily="34" charset="0"/>
              <a:buChar char="•"/>
            </a:pPr>
            <a:r>
              <a:rPr lang="ar-SA" altLang="en-US" sz="2200" spc="0" dirty="0">
                <a:latin typeface="Arial"/>
                <a:cs typeface="+mn-cs"/>
              </a:rPr>
              <a:t>يمكن للناجين/الناجيات التعافي والشفاء من تاريخهم/تاريخهن وتجاربهم/تجاربهن في العنف. </a:t>
            </a:r>
          </a:p>
        </p:txBody>
      </p:sp>
    </p:spTree>
    <p:extLst>
      <p:ext uri="{BB962C8B-B14F-4D97-AF65-F5344CB8AC3E}">
        <p14:creationId xmlns:p14="http://schemas.microsoft.com/office/powerpoint/2010/main" val="19447265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11478</TotalTime>
  <Words>2273</Words>
  <Application>Microsoft Office PowerPoint</Application>
  <PresentationFormat>Widescreen</PresentationFormat>
  <Paragraphs>180</Paragraphs>
  <Slides>13</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MS PGothic</vt:lpstr>
      <vt:lpstr>Arial</vt:lpstr>
      <vt:lpstr>Calibri</vt:lpstr>
      <vt:lpstr>Franklin Gothic Book</vt:lpstr>
      <vt:lpstr>Franklin Gothic Medium</vt:lpstr>
      <vt:lpstr>Tw Cen MT</vt:lpstr>
      <vt:lpstr>Wingdings</vt:lpstr>
      <vt:lpstr>Wingdings 3</vt:lpstr>
      <vt:lpstr>ヒラギノ角ゴ Pro W3</vt:lpstr>
      <vt:lpstr>IRC-Module-Template-V2</vt:lpstr>
      <vt:lpstr>PowerPoint Presentation</vt:lpstr>
      <vt:lpstr>مواقف وتصورات الناجين/الناجيات من العنف المبني على النوع الاجتماعي</vt:lpstr>
      <vt:lpstr>PowerPoint Presentation</vt:lpstr>
      <vt:lpstr>التمرين</vt:lpstr>
      <vt:lpstr>النشاط</vt:lpstr>
      <vt:lpstr>هل تسأل عن ذلك؟</vt:lpstr>
      <vt:lpstr>المواقف</vt:lpstr>
      <vt:lpstr>لماذا نلقي اللوم على الناجين/الناجيات؟</vt:lpstr>
      <vt:lpstr>المواقف التي تركز على الناجين/الناجيات</vt:lpstr>
      <vt:lpstr>المواقف التي تركز على  الناجين/الناجيات</vt:lpstr>
      <vt:lpstr>عدم الموافقة على/مشاركة المواقف</vt:lpstr>
      <vt:lpstr>استنتاج الخلاصة</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ahmed soliman</cp:lastModifiedBy>
  <cp:revision>149</cp:revision>
  <dcterms:created xsi:type="dcterms:W3CDTF">2016-02-16T15:51:51Z</dcterms:created>
  <dcterms:modified xsi:type="dcterms:W3CDTF">2017-10-05T18:59:23Z</dcterms:modified>
</cp:coreProperties>
</file>